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5" r:id="rId8"/>
    <p:sldId id="264" r:id="rId9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CD0CE-781F-4241-99F7-3A1EFD9196C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FD5643-E243-40D7-BC82-3CDC27747D2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7100E2-4F8D-42AA-B0F4-EEE88CA4A0B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FF2D106-6542-49D1-8E86-4C9C833D3FEA}" type="datetime1">
              <a:rPr lang="en-US"/>
              <a:pPr lvl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75729A-A1B0-409A-B58B-0F8EE67E185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76E93E-FB9F-43C8-9EC4-C436763E18D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A93AED5-8814-4748-8A50-023CF005913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66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10284-CFD6-45B7-83D2-D61DB623834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6FBC0C-21F7-4342-8115-F3BB5F4C32DE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8EC826-7E8A-4BA9-83B0-F85872B95D3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440DF15-7E37-498E-9896-911576A0D1A6}" type="datetime1">
              <a:rPr lang="en-US"/>
              <a:pPr lvl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EFA69-BE5A-4DCA-8DB9-A63A1BDFCEE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DF2958-CD55-43CB-BE7E-6C3EBBF7327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F97B2BD-CEC0-4E27-9DFD-CBDFF4A1986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11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AC7511-ACC2-4BFE-A54D-1B68906BCBCD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911653-4143-4EE9-8AD2-71D6D5C9412B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6C0193-1D0E-4BB2-9D0C-329BBAC906C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BC034EA-7BA6-49BD-B4D5-A7F6A6C58EFE}" type="datetime1">
              <a:rPr lang="en-US"/>
              <a:pPr lvl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79709-6BE5-4E1B-9849-2EBC5B06693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A929E-295B-4ACD-ABF5-D172BD696D1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CD4E9E4-7DF4-40F8-B574-93F4032B406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00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B7BD7-4F55-4D2D-9476-7A53CEBB097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83145-DA2A-47A9-833A-42DC007DA9F4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8E601-5109-45A2-B0A8-8115BB72DD7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057F811-23B6-47CB-A5F1-2A02CC7D42C3}" type="datetime1">
              <a:rPr lang="en-US"/>
              <a:pPr lvl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54CC62-E68E-4080-BB20-EF2916A4EF3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71538-368F-471D-9380-E531259B5E7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F1A4FDE-3D61-491C-89A4-FA337D8486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780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15A23-4D01-46A9-9213-8E3891DE6C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8061A7-29F0-4732-98A4-94611D0E97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354E5-4356-4EBD-B649-F2184E290CD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C59348B-2E9E-4D79-B377-05360975B8E1}" type="datetime1">
              <a:rPr lang="en-US"/>
              <a:pPr lvl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D7038-2EBE-483B-A1B8-8BA60447EBD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B5260D-4491-4D34-84FA-E1B72623893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3703522-ED69-4E88-A9E6-4A86A995985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96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19C43-D8C8-4F06-A9DA-86810CF26BC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39D59-BB45-4168-926D-87CBA7E8933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2C3147-980F-4E09-BB12-2E8846831F7C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8E96FD-0E80-49AD-B018-654F1339337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97874F0-5686-48FC-8ED4-2CF6D3E197BF}" type="datetime1">
              <a:rPr lang="en-US"/>
              <a:pPr lvl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477BD8-CED9-4C2D-93C0-2D840BAE01E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6D37DF-E5DF-4EFF-A22B-B041B4842CC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E076AC6-E1D2-4261-BCB3-24385C5BFD6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39624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99AFD-794C-439F-B3C6-5FE9E899777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5CE08D-DF9A-4CE9-AEBB-FA8C3404B3D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374E5B-A07A-4362-84B6-0A62E13F3F89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F7B97E-D380-4CF8-A9FE-55376C193706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294697-5B7A-489D-985D-74E10F7C6D8D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3B708A-4ACD-4E95-8342-02FCEA57E74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C099B7B-19CF-48DE-99BA-02C285394CBF}" type="datetime1">
              <a:rPr lang="en-US"/>
              <a:pPr lvl="0"/>
              <a:t>4/4/2025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5CC1C6-2B41-4E37-A9C4-A9A88887469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98DCC2-12F5-4A69-BF21-198DB8B3043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CC9E145-BED8-4E1A-B63A-0EEDFD54034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604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C30C2-04D1-4C52-A6FD-EEABFBE8BC7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C3B847-0E97-41A1-BA7C-D20D7418E80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E344AB6-43B3-4471-811A-8AB2A114D06F}" type="datetime1">
              <a:rPr lang="en-US"/>
              <a:pPr lvl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866029-8712-4B4E-BBAD-2F234BA3E23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433584-B941-46DC-80A1-A22824AF00A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9142BC3-C4D3-41C7-84B0-46570CA0359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511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71D9BF-3AF6-4340-9924-43FC606E996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A6EF2ED-F36D-4D6C-89E1-F6C40C9CFA3A}" type="datetime1">
              <a:rPr lang="en-US"/>
              <a:pPr lvl="0"/>
              <a:t>4/4/2025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6EE4AF-D135-4DE4-B75B-43475206CA0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7D3C82-9A01-4910-8313-ADECC438F82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99550B8-3BB2-49C9-94EA-58ED3D0A9A1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23469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18EC5-647B-485F-954D-FB8E5860906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E3BAF-A20F-4A35-B3C4-550855E6A28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CDDE8E-543C-4E25-96F0-833DD7EC3AB3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C87490-CF8B-4261-965E-6AD45888410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86C3B12-01D4-4ED5-90AD-E5A64B70C135}" type="datetime1">
              <a:rPr lang="en-US"/>
              <a:pPr lvl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004DBA-26DF-4C43-AD3F-7CEB91C043A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388F2-5247-4AA2-BE35-C166ACF9B84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F2F86EA-F03E-4EDB-873E-2930029F9B4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872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77B4B-4ECE-4239-A143-193339FDED0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1336B0-3380-485F-AB9A-30489BC7A838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12D40-8877-49A9-98D0-56FC87565986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EDF485-3F36-4F38-8718-523479BAFEB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F0EBA1D-E356-4CD2-B5FB-D0CB9E36A652}" type="datetime1">
              <a:rPr lang="en-US"/>
              <a:pPr lvl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E7F19E-F8DF-4883-BCA1-D6CF66AB61D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D015B9-F7ED-409C-8546-3D412921801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D1F4644-0480-4CD1-92A8-7796207F0DD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29153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9657DF-2E16-408F-BE84-6DEDB2EF75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DCCE29-A6EA-44BD-BBB0-F3392E4D1CD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18BCD-724B-4EC9-94AF-14ED0041493E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B143B0FC-D26D-4C58-8EE1-7D80A7DB752E}" type="datetime1">
              <a:rPr lang="en-US"/>
              <a:pPr lvl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0746A4-DD8E-4639-9651-C30CC72CDA22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72E974-B799-4B12-9355-4C9AE159A41E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AD86A2B4-3B3E-4025-942F-225C8BD93FFC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 pitchFamily="34"/>
        <a:buChar char="•"/>
        <a:tabLst/>
        <a:defRPr lang="en-US" sz="32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 pitchFamily="34"/>
        <a:buChar char="–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–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»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833BDCB-6CCC-4BE1-A522-8F1C8333EF9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>
              <a:gd name="f0" fmla="val w"/>
              <a:gd name="f1" fmla="val h"/>
              <a:gd name="f2" fmla="val 0"/>
              <a:gd name="f3" fmla="val 18288000"/>
              <a:gd name="f4" fmla="val 10287000"/>
              <a:gd name="f5" fmla="*/ f0 1 18288000"/>
              <a:gd name="f6" fmla="*/ f1 1 10287000"/>
              <a:gd name="f7" fmla="val f2"/>
              <a:gd name="f8" fmla="val f3"/>
              <a:gd name="f9" fmla="val f4"/>
              <a:gd name="f10" fmla="+- f9 0 f7"/>
              <a:gd name="f11" fmla="+- f8 0 f7"/>
              <a:gd name="f12" fmla="*/ f11 1 18288000"/>
              <a:gd name="f13" fmla="*/ f10 1 10287000"/>
              <a:gd name="f14" fmla="*/ f7 1 f12"/>
              <a:gd name="f15" fmla="*/ f8 1 f12"/>
              <a:gd name="f16" fmla="*/ f7 1 f13"/>
              <a:gd name="f17" fmla="*/ f9 1 f13"/>
              <a:gd name="f18" fmla="*/ f14 f5 1"/>
              <a:gd name="f19" fmla="*/ f15 f5 1"/>
              <a:gd name="f20" fmla="*/ f17 f6 1"/>
              <a:gd name="f21" fmla="*/ f16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21" r="f19" b="f20"/>
            <a:pathLst>
              <a:path w="18288000" h="10287000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lnTo>
                  <a:pt x="f2" y="f2"/>
                </a:lnTo>
                <a:close/>
              </a:path>
            </a:pathLst>
          </a:custGeom>
          <a:blipFill>
            <a:blip r:embed="rId2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88C8163-CBA1-4C8D-9A6C-CDB4AEFA6F35}"/>
              </a:ext>
            </a:extLst>
          </p:cNvPr>
          <p:cNvSpPr/>
          <p:nvPr/>
        </p:nvSpPr>
        <p:spPr>
          <a:xfrm rot="5400013">
            <a:off x="-790404" y="779320"/>
            <a:ext cx="10296153" cy="8728350"/>
          </a:xfrm>
          <a:custGeom>
            <a:avLst/>
            <a:gdLst>
              <a:gd name="f0" fmla="val w"/>
              <a:gd name="f1" fmla="val h"/>
              <a:gd name="f2" fmla="val 0"/>
              <a:gd name="f3" fmla="val 10574937"/>
              <a:gd name="f4" fmla="val 8728347"/>
              <a:gd name="f5" fmla="val 8728348"/>
              <a:gd name="f6" fmla="*/ f0 1 10574937"/>
              <a:gd name="f7" fmla="*/ f1 1 8728347"/>
              <a:gd name="f8" fmla="val f2"/>
              <a:gd name="f9" fmla="val f3"/>
              <a:gd name="f10" fmla="val f4"/>
              <a:gd name="f11" fmla="+- f10 0 f8"/>
              <a:gd name="f12" fmla="+- f9 0 f8"/>
              <a:gd name="f13" fmla="*/ f12 1 10574937"/>
              <a:gd name="f14" fmla="*/ f11 1 8728347"/>
              <a:gd name="f15" fmla="*/ f8 1 f13"/>
              <a:gd name="f16" fmla="*/ f9 1 f13"/>
              <a:gd name="f17" fmla="*/ f8 1 f14"/>
              <a:gd name="f18" fmla="*/ f10 1 f14"/>
              <a:gd name="f19" fmla="*/ f15 f6 1"/>
              <a:gd name="f20" fmla="*/ f16 f6 1"/>
              <a:gd name="f21" fmla="*/ f18 f7 1"/>
              <a:gd name="f22" fmla="*/ f17 f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22" r="f20" b="f21"/>
            <a:pathLst>
              <a:path w="10574937" h="8728347">
                <a:moveTo>
                  <a:pt x="f2" y="f2"/>
                </a:moveTo>
                <a:lnTo>
                  <a:pt x="f3" y="f2"/>
                </a:lnTo>
                <a:lnTo>
                  <a:pt x="f3" y="f5"/>
                </a:lnTo>
                <a:lnTo>
                  <a:pt x="f2" y="f5"/>
                </a:lnTo>
                <a:lnTo>
                  <a:pt x="f2" y="f2"/>
                </a:lnTo>
                <a:close/>
              </a:path>
            </a:pathLst>
          </a:custGeom>
          <a:blipFill>
            <a:blip r:embed="rId3">
              <a:alphaModFix amt="75000"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07FFD5A8-1D00-4A19-AD3E-BD5B23DF1A09}"/>
              </a:ext>
            </a:extLst>
          </p:cNvPr>
          <p:cNvGrpSpPr/>
          <p:nvPr/>
        </p:nvGrpSpPr>
        <p:grpSpPr>
          <a:xfrm>
            <a:off x="16176714" y="9170206"/>
            <a:ext cx="3092866" cy="675366"/>
            <a:chOff x="16176714" y="9170206"/>
            <a:chExt cx="3092866" cy="675366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18CC422E-F221-4549-948D-3C55F4677F01}"/>
                </a:ext>
              </a:extLst>
            </p:cNvPr>
            <p:cNvSpPr/>
            <p:nvPr/>
          </p:nvSpPr>
          <p:spPr>
            <a:xfrm>
              <a:off x="16176714" y="9387202"/>
              <a:ext cx="3092866" cy="45837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14582"/>
                <a:gd name="f4" fmla="val 120724"/>
                <a:gd name="f5" fmla="*/ f0 1 814582"/>
                <a:gd name="f6" fmla="*/ f1 1 120724"/>
                <a:gd name="f7" fmla="val f2"/>
                <a:gd name="f8" fmla="val f3"/>
                <a:gd name="f9" fmla="val f4"/>
                <a:gd name="f10" fmla="+- f9 0 f7"/>
                <a:gd name="f11" fmla="+- f8 0 f7"/>
                <a:gd name="f12" fmla="*/ f11 1 814582"/>
                <a:gd name="f13" fmla="*/ f10 1 120724"/>
                <a:gd name="f14" fmla="*/ f7 1 f12"/>
                <a:gd name="f15" fmla="*/ f8 1 f12"/>
                <a:gd name="f16" fmla="*/ f7 1 f13"/>
                <a:gd name="f17" fmla="*/ f9 1 f13"/>
                <a:gd name="f18" fmla="*/ f14 f5 1"/>
                <a:gd name="f19" fmla="*/ f15 f5 1"/>
                <a:gd name="f20" fmla="*/ f17 f6 1"/>
                <a:gd name="f21" fmla="*/ f16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814582" h="120724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46" cap="sq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D7C78C3A-A54D-4A82-99F4-FBE5AACE34ED}"/>
                </a:ext>
              </a:extLst>
            </p:cNvPr>
            <p:cNvSpPr txBox="1"/>
            <p:nvPr/>
          </p:nvSpPr>
          <p:spPr>
            <a:xfrm>
              <a:off x="16176714" y="9170206"/>
              <a:ext cx="3092866" cy="67536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50804" tIns="50804" rIns="50804" bIns="50804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ts val="3425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7" name="AutoShape 7">
            <a:extLst>
              <a:ext uri="{FF2B5EF4-FFF2-40B4-BE49-F238E27FC236}">
                <a16:creationId xmlns:a16="http://schemas.microsoft.com/office/drawing/2014/main" id="{5BA037CF-23AF-4DD6-8D8B-FD832EBC6008}"/>
              </a:ext>
            </a:extLst>
          </p:cNvPr>
          <p:cNvSpPr/>
          <p:nvPr/>
        </p:nvSpPr>
        <p:spPr>
          <a:xfrm flipV="1">
            <a:off x="904131" y="9673172"/>
            <a:ext cx="15272573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19046" cap="flat">
            <a:solidFill>
              <a:srgbClr val="FFFFFF"/>
            </a:solidFill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BD316EA3-63CC-4F34-86FC-AB8FFC196B54}"/>
              </a:ext>
            </a:extLst>
          </p:cNvPr>
          <p:cNvSpPr/>
          <p:nvPr/>
        </p:nvSpPr>
        <p:spPr>
          <a:xfrm>
            <a:off x="16176403" y="325572"/>
            <a:ext cx="1785567" cy="1785567"/>
          </a:xfrm>
          <a:custGeom>
            <a:avLst/>
            <a:gdLst>
              <a:gd name="f0" fmla="val w"/>
              <a:gd name="f1" fmla="val h"/>
              <a:gd name="f2" fmla="val 0"/>
              <a:gd name="f3" fmla="val 1785568"/>
              <a:gd name="f4" fmla="*/ f0 1 1785568"/>
              <a:gd name="f5" fmla="*/ f1 1 1785568"/>
              <a:gd name="f6" fmla="val f2"/>
              <a:gd name="f7" fmla="val f3"/>
              <a:gd name="f8" fmla="+- f7 0 f6"/>
              <a:gd name="f9" fmla="*/ f8 1 1785568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1785568" h="1785568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blipFill>
            <a:blip r:embed="rId4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AB91E339-2419-40E9-B8A0-58410910944F}"/>
              </a:ext>
            </a:extLst>
          </p:cNvPr>
          <p:cNvSpPr txBox="1"/>
          <p:nvPr/>
        </p:nvSpPr>
        <p:spPr>
          <a:xfrm>
            <a:off x="441527" y="3293065"/>
            <a:ext cx="12313319" cy="37074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000" b="1" i="0" u="none" strike="noStrike" kern="1200" cap="none" spc="0" baseline="0">
                <a:solidFill>
                  <a:srgbClr val="FFFFFF"/>
                </a:solidFill>
                <a:uFillTx/>
                <a:latin typeface="Gotham Bold"/>
                <a:ea typeface="Gotham Bold"/>
                <a:cs typeface="Gotham Bold"/>
              </a:rPr>
              <a:t>High Mass X-Ray Binaries: </a:t>
            </a:r>
          </a:p>
          <a:p>
            <a:pPr marL="0" marR="0" lvl="0" indent="0" algn="l" defTabSz="914400" rtl="0" fontAlgn="auto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000" b="1" i="0" u="none" strike="noStrike" kern="1200" cap="none" spc="0" baseline="0">
                <a:solidFill>
                  <a:srgbClr val="FFFFFF"/>
                </a:solidFill>
                <a:uFillTx/>
                <a:latin typeface="Gotham Bold"/>
                <a:ea typeface="Gotham Bold"/>
                <a:cs typeface="Gotham Bold"/>
              </a:rPr>
              <a:t>Stars That Sculpt The Universe</a:t>
            </a:r>
          </a:p>
          <a:p>
            <a:pPr marL="0" marR="0" lvl="0" indent="0" algn="l" defTabSz="914400" rtl="0" fontAlgn="auto" hangingPunct="1">
              <a:lnSpc>
                <a:spcPts val="448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6000" b="1" i="0" u="none" strike="noStrike" kern="1200" cap="none" spc="0" baseline="0">
              <a:solidFill>
                <a:srgbClr val="FFFFFF"/>
              </a:solidFill>
              <a:uFillTx/>
              <a:latin typeface="Gotham Bold"/>
              <a:ea typeface="Gotham Bold"/>
              <a:cs typeface="Gotham Bold"/>
            </a:endParaRPr>
          </a:p>
          <a:p>
            <a:pPr marL="0" marR="0" lvl="0" indent="0" algn="l" defTabSz="914400" rtl="0" fontAlgn="auto" hangingPunct="1">
              <a:lnSpc>
                <a:spcPts val="336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799" b="0" i="0" u="none" strike="noStrike" kern="1200" cap="none" spc="0" baseline="0">
                <a:solidFill>
                  <a:srgbClr val="FFFFFF"/>
                </a:solidFill>
                <a:uFillTx/>
                <a:latin typeface="Gotham"/>
                <a:ea typeface="Gotham"/>
                <a:cs typeface="Gotham"/>
              </a:rPr>
              <a:t>Francesco Busini B.S. Mechanical Engineering</a:t>
            </a:r>
          </a:p>
          <a:p>
            <a:pPr marL="0" marR="0" lvl="0" indent="0" algn="l" defTabSz="914400" rtl="0" fontAlgn="auto" hangingPunct="1">
              <a:lnSpc>
                <a:spcPts val="336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799" b="0" i="0" u="none" strike="noStrike" kern="1200" cap="none" spc="0" baseline="0">
                <a:solidFill>
                  <a:srgbClr val="FFFFFF"/>
                </a:solidFill>
                <a:uFillTx/>
                <a:latin typeface="Gotham"/>
                <a:ea typeface="Gotham"/>
                <a:cs typeface="Gotham"/>
              </a:rPr>
              <a:t>Diego Spross B.S. Aerospace Engineering</a:t>
            </a:r>
          </a:p>
          <a:p>
            <a:pPr marL="0" marR="0" lvl="0" indent="0" algn="l" defTabSz="914400" rtl="0" fontAlgn="auto" hangingPunct="1">
              <a:lnSpc>
                <a:spcPts val="336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750" b="0" i="0" u="none" strike="noStrike" kern="1200" cap="none" spc="0" baseline="0">
                <a:solidFill>
                  <a:srgbClr val="FFFFFF"/>
                </a:solidFill>
                <a:uFillTx/>
                <a:latin typeface="Gotham"/>
                <a:ea typeface="Gotham"/>
                <a:cs typeface="Gotham"/>
              </a:rPr>
              <a:t>Mentor: Dr. Pragati Pradhan Department of Physics</a:t>
            </a: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67805279-B7A0-4F9E-8F25-60AA2368CAF5}"/>
              </a:ext>
            </a:extLst>
          </p:cNvPr>
          <p:cNvSpPr txBox="1"/>
          <p:nvPr/>
        </p:nvSpPr>
        <p:spPr>
          <a:xfrm>
            <a:off x="16510607" y="9443987"/>
            <a:ext cx="1451372" cy="3067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252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Inter"/>
                <a:ea typeface="Inter"/>
                <a:cs typeface="Inter"/>
              </a:rPr>
              <a:t>Page 01</a:t>
            </a:r>
          </a:p>
        </p:txBody>
      </p:sp>
      <p:grpSp>
        <p:nvGrpSpPr>
          <p:cNvPr id="11" name="Group 12">
            <a:extLst>
              <a:ext uri="{FF2B5EF4-FFF2-40B4-BE49-F238E27FC236}">
                <a16:creationId xmlns:a16="http://schemas.microsoft.com/office/drawing/2014/main" id="{BB26D06D-48BA-48E3-992A-65ADC2A5005F}"/>
              </a:ext>
            </a:extLst>
          </p:cNvPr>
          <p:cNvGrpSpPr/>
          <p:nvPr/>
        </p:nvGrpSpPr>
        <p:grpSpPr>
          <a:xfrm>
            <a:off x="653046" y="-89620"/>
            <a:ext cx="1236286" cy="2200759"/>
            <a:chOff x="653046" y="-89620"/>
            <a:chExt cx="1236286" cy="2200759"/>
          </a:xfrm>
        </p:grpSpPr>
        <p:grpSp>
          <p:nvGrpSpPr>
            <p:cNvPr id="12" name="Group 13">
              <a:extLst>
                <a:ext uri="{FF2B5EF4-FFF2-40B4-BE49-F238E27FC236}">
                  <a16:creationId xmlns:a16="http://schemas.microsoft.com/office/drawing/2014/main" id="{78833EA8-A86A-4FFE-B850-827B118B1DF4}"/>
                </a:ext>
              </a:extLst>
            </p:cNvPr>
            <p:cNvGrpSpPr/>
            <p:nvPr/>
          </p:nvGrpSpPr>
          <p:grpSpPr>
            <a:xfrm>
              <a:off x="672102" y="-89620"/>
              <a:ext cx="1217230" cy="2200759"/>
              <a:chOff x="672102" y="-89620"/>
              <a:chExt cx="1217230" cy="2200759"/>
            </a:xfrm>
          </p:grpSpPr>
          <p:sp>
            <p:nvSpPr>
              <p:cNvPr id="13" name="Freeform 14">
                <a:extLst>
                  <a:ext uri="{FF2B5EF4-FFF2-40B4-BE49-F238E27FC236}">
                    <a16:creationId xmlns:a16="http://schemas.microsoft.com/office/drawing/2014/main" id="{D1246F94-BE0F-4917-95EB-1BF327289E25}"/>
                  </a:ext>
                </a:extLst>
              </p:cNvPr>
              <p:cNvSpPr/>
              <p:nvPr/>
            </p:nvSpPr>
            <p:spPr>
              <a:xfrm>
                <a:off x="672102" y="135916"/>
                <a:ext cx="1217230" cy="1975222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08445"/>
                  <a:gd name="f4" fmla="val 500517"/>
                  <a:gd name="f5" fmla="val 154223"/>
                  <a:gd name="f6" fmla="val 239397"/>
                  <a:gd name="f7" fmla="val 69048"/>
                  <a:gd name="f8" fmla="val 346295"/>
                  <a:gd name="f9" fmla="val 387197"/>
                  <a:gd name="f10" fmla="val 292197"/>
                  <a:gd name="f11" fmla="val 426424"/>
                  <a:gd name="f12" fmla="val 263274"/>
                  <a:gd name="f13" fmla="val 455347"/>
                  <a:gd name="f14" fmla="val 234352"/>
                  <a:gd name="f15" fmla="val 484269"/>
                  <a:gd name="f16" fmla="val 195125"/>
                  <a:gd name="f17" fmla="val 431470"/>
                  <a:gd name="f18" fmla="val 113320"/>
                  <a:gd name="f19" fmla="val 16248"/>
                  <a:gd name="f20" fmla="val 74093"/>
                  <a:gd name="f21" fmla="val 45171"/>
                  <a:gd name="f22" fmla="*/ f0 1 308445"/>
                  <a:gd name="f23" fmla="*/ f1 1 500517"/>
                  <a:gd name="f24" fmla="val f2"/>
                  <a:gd name="f25" fmla="val f3"/>
                  <a:gd name="f26" fmla="val f4"/>
                  <a:gd name="f27" fmla="+- f26 0 f24"/>
                  <a:gd name="f28" fmla="+- f25 0 f24"/>
                  <a:gd name="f29" fmla="*/ f28 1 308445"/>
                  <a:gd name="f30" fmla="*/ f27 1 500517"/>
                  <a:gd name="f31" fmla="*/ f24 1 f29"/>
                  <a:gd name="f32" fmla="*/ f25 1 f29"/>
                  <a:gd name="f33" fmla="*/ f24 1 f30"/>
                  <a:gd name="f34" fmla="*/ f26 1 f30"/>
                  <a:gd name="f35" fmla="*/ f31 f22 1"/>
                  <a:gd name="f36" fmla="*/ f32 f22 1"/>
                  <a:gd name="f37" fmla="*/ f34 f23 1"/>
                  <a:gd name="f38" fmla="*/ f33 f2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5" t="f38" r="f36" b="f37"/>
                <a:pathLst>
                  <a:path w="308445" h="500517">
                    <a:moveTo>
                      <a:pt x="f5" y="f2"/>
                    </a:moveTo>
                    <a:lnTo>
                      <a:pt x="f5" y="f2"/>
                    </a:lnTo>
                    <a:cubicBezTo>
                      <a:pt x="f6" y="f2"/>
                      <a:pt x="f3" y="f7"/>
                      <a:pt x="f3" y="f5"/>
                    </a:cubicBezTo>
                    <a:lnTo>
                      <a:pt x="f3" y="f8"/>
                    </a:lnTo>
                    <a:cubicBezTo>
                      <a:pt x="f3" y="f9"/>
                      <a:pt x="f10" y="f11"/>
                      <a:pt x="f12" y="f13"/>
                    </a:cubicBezTo>
                    <a:cubicBezTo>
                      <a:pt x="f14" y="f15"/>
                      <a:pt x="f16" y="f4"/>
                      <a:pt x="f5" y="f4"/>
                    </a:cubicBezTo>
                    <a:lnTo>
                      <a:pt x="f5" y="f4"/>
                    </a:lnTo>
                    <a:cubicBezTo>
                      <a:pt x="f7" y="f4"/>
                      <a:pt x="f2" y="f17"/>
                      <a:pt x="f2" y="f8"/>
                    </a:cubicBezTo>
                    <a:lnTo>
                      <a:pt x="f2" y="f5"/>
                    </a:lnTo>
                    <a:cubicBezTo>
                      <a:pt x="f2" y="f18"/>
                      <a:pt x="f19" y="f20"/>
                      <a:pt x="f21" y="f21"/>
                    </a:cubicBezTo>
                    <a:cubicBezTo>
                      <a:pt x="f20" y="f19"/>
                      <a:pt x="f18" y="f2"/>
                      <a:pt x="f5" y="f2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4" name="TextBox 15">
                <a:extLst>
                  <a:ext uri="{FF2B5EF4-FFF2-40B4-BE49-F238E27FC236}">
                    <a16:creationId xmlns:a16="http://schemas.microsoft.com/office/drawing/2014/main" id="{B55A848E-1C73-4587-82D4-DF881E2CE3CD}"/>
                  </a:ext>
                </a:extLst>
              </p:cNvPr>
              <p:cNvSpPr txBox="1"/>
              <p:nvPr/>
            </p:nvSpPr>
            <p:spPr>
              <a:xfrm>
                <a:off x="672102" y="-89620"/>
                <a:ext cx="1217230" cy="2200759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50804" tIns="50804" rIns="50804" bIns="50804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ts val="28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6FF67F15-176F-4744-9D3F-C7B27D66BA3D}"/>
                </a:ext>
              </a:extLst>
            </p:cNvPr>
            <p:cNvSpPr/>
            <p:nvPr/>
          </p:nvSpPr>
          <p:spPr>
            <a:xfrm>
              <a:off x="653046" y="226387"/>
              <a:ext cx="1217230" cy="179428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22980"/>
                <a:gd name="f4" fmla="val 2392375"/>
                <a:gd name="f5" fmla="val 2392376"/>
                <a:gd name="f6" fmla="*/ f0 1 1622980"/>
                <a:gd name="f7" fmla="*/ f1 1 2392375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1622980"/>
                <a:gd name="f14" fmla="*/ f11 1 2392375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1622980" h="2392375">
                  <a:moveTo>
                    <a:pt x="f2" y="f2"/>
                  </a:moveTo>
                  <a:lnTo>
                    <a:pt x="f3" y="f2"/>
                  </a:lnTo>
                  <a:lnTo>
                    <a:pt x="f3" y="f5"/>
                  </a:lnTo>
                  <a:lnTo>
                    <a:pt x="f2" y="f5"/>
                  </a:lnTo>
                  <a:lnTo>
                    <a:pt x="f2" y="f2"/>
                  </a:lnTo>
                  <a:close/>
                </a:path>
              </a:pathLst>
            </a:custGeom>
            <a:blipFill>
              <a:blip r:embed="rId5">
                <a:alphaModFix/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bg>
      <p:bgPr>
        <a:solidFill>
          <a:srgbClr val="1313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B149CD37-0006-4A17-A313-57ABA18FF0A2}"/>
              </a:ext>
            </a:extLst>
          </p:cNvPr>
          <p:cNvSpPr txBox="1"/>
          <p:nvPr/>
        </p:nvSpPr>
        <p:spPr>
          <a:xfrm>
            <a:off x="1670489" y="1028700"/>
            <a:ext cx="9133694" cy="105727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84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999" b="1" i="0" u="none" strike="noStrike" kern="1200" cap="none" spc="0" baseline="0">
                <a:solidFill>
                  <a:srgbClr val="FFFFFF"/>
                </a:solidFill>
                <a:uFillTx/>
                <a:latin typeface="Gotham Bold"/>
                <a:ea typeface="Gotham Bold"/>
                <a:cs typeface="Gotham Bold"/>
              </a:rPr>
              <a:t>What is NuStar?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FCC6257-5484-4E95-8D0A-BEE2CEAB2B7F}"/>
              </a:ext>
            </a:extLst>
          </p:cNvPr>
          <p:cNvSpPr/>
          <p:nvPr/>
        </p:nvSpPr>
        <p:spPr>
          <a:xfrm>
            <a:off x="10804175" y="396154"/>
            <a:ext cx="4119500" cy="2322365"/>
          </a:xfrm>
          <a:custGeom>
            <a:avLst/>
            <a:gdLst>
              <a:gd name="f0" fmla="val w"/>
              <a:gd name="f1" fmla="val h"/>
              <a:gd name="f2" fmla="val 0"/>
              <a:gd name="f3" fmla="val 4119497"/>
              <a:gd name="f4" fmla="val 2322366"/>
              <a:gd name="f5" fmla="val 2322367"/>
              <a:gd name="f6" fmla="*/ f0 1 4119497"/>
              <a:gd name="f7" fmla="*/ f1 1 2322366"/>
              <a:gd name="f8" fmla="val f2"/>
              <a:gd name="f9" fmla="val f3"/>
              <a:gd name="f10" fmla="val f4"/>
              <a:gd name="f11" fmla="+- f10 0 f8"/>
              <a:gd name="f12" fmla="+- f9 0 f8"/>
              <a:gd name="f13" fmla="*/ f12 1 4119497"/>
              <a:gd name="f14" fmla="*/ f11 1 2322366"/>
              <a:gd name="f15" fmla="*/ f8 1 f13"/>
              <a:gd name="f16" fmla="*/ f9 1 f13"/>
              <a:gd name="f17" fmla="*/ f8 1 f14"/>
              <a:gd name="f18" fmla="*/ f10 1 f14"/>
              <a:gd name="f19" fmla="*/ f15 f6 1"/>
              <a:gd name="f20" fmla="*/ f16 f6 1"/>
              <a:gd name="f21" fmla="*/ f18 f7 1"/>
              <a:gd name="f22" fmla="*/ f17 f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22" r="f20" b="f21"/>
            <a:pathLst>
              <a:path w="4119497" h="2322366">
                <a:moveTo>
                  <a:pt x="f2" y="f2"/>
                </a:moveTo>
                <a:lnTo>
                  <a:pt x="f3" y="f2"/>
                </a:lnTo>
                <a:lnTo>
                  <a:pt x="f3" y="f5"/>
                </a:lnTo>
                <a:lnTo>
                  <a:pt x="f2" y="f5"/>
                </a:lnTo>
                <a:lnTo>
                  <a:pt x="f2" y="f2"/>
                </a:lnTo>
                <a:close/>
              </a:path>
            </a:pathLst>
          </a:custGeom>
          <a:blipFill>
            <a:blip r:embed="rId2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D0526010-BD31-49A7-B151-7AC19CBEDAA2}"/>
              </a:ext>
            </a:extLst>
          </p:cNvPr>
          <p:cNvSpPr txBox="1"/>
          <p:nvPr/>
        </p:nvSpPr>
        <p:spPr>
          <a:xfrm>
            <a:off x="1468279" y="3272152"/>
            <a:ext cx="14902095" cy="466553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906783" marR="0" lvl="1" indent="-453386" algn="l" defTabSz="914400" rtl="0" fontAlgn="auto" hangingPunct="1">
              <a:lnSpc>
                <a:spcPts val="714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200" b="0" i="0" u="none" strike="noStrike" kern="1200" cap="none" spc="0" baseline="0">
                <a:solidFill>
                  <a:srgbClr val="FFFFFF"/>
                </a:solidFill>
                <a:uFillTx/>
                <a:latin typeface="Inter"/>
                <a:ea typeface="Inter"/>
                <a:cs typeface="Inter"/>
              </a:rPr>
              <a:t>NuSTAR (Nuclear Spectroscopic Telescope Array):</a:t>
            </a:r>
          </a:p>
          <a:p>
            <a:pPr marL="1295403" marR="0" lvl="2" indent="-431797" algn="l" defTabSz="914400" rtl="0" fontAlgn="auto" hangingPunct="1">
              <a:lnSpc>
                <a:spcPts val="51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⚬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000" b="0" i="0" u="none" strike="noStrike" kern="1200" cap="none" spc="0" baseline="0">
                <a:solidFill>
                  <a:srgbClr val="FFFFFF"/>
                </a:solidFill>
                <a:uFillTx/>
                <a:latin typeface="Inter"/>
                <a:ea typeface="Inter"/>
                <a:cs typeface="Inter"/>
              </a:rPr>
              <a:t>A space-based X-ray observatory launched by NASA in 2012.</a:t>
            </a:r>
          </a:p>
          <a:p>
            <a:pPr marL="1295403" marR="0" lvl="2" indent="-431797" algn="l" defTabSz="914400" rtl="0" fontAlgn="auto" hangingPunct="1">
              <a:lnSpc>
                <a:spcPts val="51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⚬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000" b="0" i="0" u="none" strike="noStrike" kern="1200" cap="none" spc="0" baseline="0">
                <a:solidFill>
                  <a:srgbClr val="FFFFFF"/>
                </a:solidFill>
                <a:uFillTx/>
                <a:latin typeface="Inter"/>
                <a:ea typeface="Inter"/>
                <a:cs typeface="Inter"/>
              </a:rPr>
              <a:t>Designed to detect high-energy X-rays (3-79 keV) with unprecedented sensitivity and resolution.</a:t>
            </a:r>
          </a:p>
          <a:p>
            <a:pPr marL="1295403" marR="0" lvl="2" indent="-431797" algn="l" defTabSz="914400" rtl="0" fontAlgn="auto" hangingPunct="1">
              <a:lnSpc>
                <a:spcPts val="51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⚬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000" b="0" i="0" u="none" strike="noStrike" kern="1200" cap="none" spc="0" baseline="0">
                <a:solidFill>
                  <a:srgbClr val="FFFFFF"/>
                </a:solidFill>
                <a:uFillTx/>
                <a:latin typeface="Inter"/>
                <a:ea typeface="Inter"/>
                <a:cs typeface="Inter"/>
              </a:rPr>
              <a:t>Enables detailed studies of black holes, neutron stars, supernova remnants, and high-energy phenomena.</a:t>
            </a:r>
          </a:p>
          <a:p>
            <a:pPr marL="0" marR="0" lvl="0" indent="0" algn="l" defTabSz="914400" rtl="0" fontAlgn="auto" hangingPunct="1">
              <a:lnSpc>
                <a:spcPts val="417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000" b="0" i="0" u="none" strike="noStrike" kern="1200" cap="none" spc="0" baseline="0">
              <a:solidFill>
                <a:srgbClr val="FFFFFF"/>
              </a:solidFill>
              <a:uFillTx/>
              <a:latin typeface="Inter"/>
              <a:ea typeface="Inter"/>
              <a:cs typeface="Inter"/>
            </a:endParaRPr>
          </a:p>
        </p:txBody>
      </p:sp>
      <p:sp>
        <p:nvSpPr>
          <p:cNvPr id="5" name="AutoShape 7">
            <a:extLst>
              <a:ext uri="{FF2B5EF4-FFF2-40B4-BE49-F238E27FC236}">
                <a16:creationId xmlns:a16="http://schemas.microsoft.com/office/drawing/2014/main" id="{494DC8E9-F44D-4258-9FBF-6C84727D04CB}"/>
              </a:ext>
            </a:extLst>
          </p:cNvPr>
          <p:cNvSpPr/>
          <p:nvPr/>
        </p:nvSpPr>
        <p:spPr>
          <a:xfrm flipV="1">
            <a:off x="904131" y="9673172"/>
            <a:ext cx="15272573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19046" cap="flat">
            <a:solidFill>
              <a:srgbClr val="FFFFFF"/>
            </a:solidFill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F0458F0A-0825-41BA-9935-D066512A7143}"/>
              </a:ext>
            </a:extLst>
          </p:cNvPr>
          <p:cNvGrpSpPr/>
          <p:nvPr/>
        </p:nvGrpSpPr>
        <p:grpSpPr>
          <a:xfrm>
            <a:off x="16176714" y="9170206"/>
            <a:ext cx="3092866" cy="675366"/>
            <a:chOff x="16176714" y="9170206"/>
            <a:chExt cx="3092866" cy="675366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F2170EF1-1AEC-4B14-8D9B-8861B193EE30}"/>
                </a:ext>
              </a:extLst>
            </p:cNvPr>
            <p:cNvSpPr/>
            <p:nvPr/>
          </p:nvSpPr>
          <p:spPr>
            <a:xfrm>
              <a:off x="16176714" y="9387202"/>
              <a:ext cx="3092866" cy="45837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14582"/>
                <a:gd name="f4" fmla="val 120724"/>
                <a:gd name="f5" fmla="*/ f0 1 814582"/>
                <a:gd name="f6" fmla="*/ f1 1 120724"/>
                <a:gd name="f7" fmla="val f2"/>
                <a:gd name="f8" fmla="val f3"/>
                <a:gd name="f9" fmla="val f4"/>
                <a:gd name="f10" fmla="+- f9 0 f7"/>
                <a:gd name="f11" fmla="+- f8 0 f7"/>
                <a:gd name="f12" fmla="*/ f11 1 814582"/>
                <a:gd name="f13" fmla="*/ f10 1 120724"/>
                <a:gd name="f14" fmla="*/ f7 1 f12"/>
                <a:gd name="f15" fmla="*/ f8 1 f12"/>
                <a:gd name="f16" fmla="*/ f7 1 f13"/>
                <a:gd name="f17" fmla="*/ f9 1 f13"/>
                <a:gd name="f18" fmla="*/ f14 f5 1"/>
                <a:gd name="f19" fmla="*/ f15 f5 1"/>
                <a:gd name="f20" fmla="*/ f17 f6 1"/>
                <a:gd name="f21" fmla="*/ f16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814582" h="120724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46" cap="sq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83A8AB8E-A299-4C40-8EC0-5258CC9C487A}"/>
                </a:ext>
              </a:extLst>
            </p:cNvPr>
            <p:cNvSpPr txBox="1"/>
            <p:nvPr/>
          </p:nvSpPr>
          <p:spPr>
            <a:xfrm>
              <a:off x="16176714" y="9170206"/>
              <a:ext cx="3092866" cy="67536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50804" tIns="50804" rIns="50804" bIns="50804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ts val="3425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9" name="TextBox 11">
            <a:extLst>
              <a:ext uri="{FF2B5EF4-FFF2-40B4-BE49-F238E27FC236}">
                <a16:creationId xmlns:a16="http://schemas.microsoft.com/office/drawing/2014/main" id="{444A1D39-3D30-4EAD-B45B-1F1DA25EB661}"/>
              </a:ext>
            </a:extLst>
          </p:cNvPr>
          <p:cNvSpPr txBox="1"/>
          <p:nvPr/>
        </p:nvSpPr>
        <p:spPr>
          <a:xfrm>
            <a:off x="16510607" y="9443987"/>
            <a:ext cx="1451372" cy="2947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252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Inter"/>
                <a:ea typeface="Inter"/>
                <a:cs typeface="Inter"/>
              </a:rPr>
              <a:t>Page 02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ED58A7E-0FDC-4FEC-B848-94A6A42CAAD1}"/>
              </a:ext>
            </a:extLst>
          </p:cNvPr>
          <p:cNvSpPr/>
          <p:nvPr/>
        </p:nvSpPr>
        <p:spPr>
          <a:xfrm>
            <a:off x="0" y="-2807"/>
            <a:ext cx="18288000" cy="11094716"/>
          </a:xfrm>
          <a:custGeom>
            <a:avLst/>
            <a:gdLst>
              <a:gd name="f0" fmla="val w"/>
              <a:gd name="f1" fmla="val h"/>
              <a:gd name="f2" fmla="val 0"/>
              <a:gd name="f3" fmla="val 18288000"/>
              <a:gd name="f4" fmla="val 10287000"/>
              <a:gd name="f5" fmla="*/ f0 1 18288000"/>
              <a:gd name="f6" fmla="*/ f1 1 10287000"/>
              <a:gd name="f7" fmla="val f2"/>
              <a:gd name="f8" fmla="val f3"/>
              <a:gd name="f9" fmla="val f4"/>
              <a:gd name="f10" fmla="+- f9 0 f7"/>
              <a:gd name="f11" fmla="+- f8 0 f7"/>
              <a:gd name="f12" fmla="*/ f11 1 18288000"/>
              <a:gd name="f13" fmla="*/ f10 1 10287000"/>
              <a:gd name="f14" fmla="*/ f7 1 f12"/>
              <a:gd name="f15" fmla="*/ f8 1 f12"/>
              <a:gd name="f16" fmla="*/ f7 1 f13"/>
              <a:gd name="f17" fmla="*/ f9 1 f13"/>
              <a:gd name="f18" fmla="*/ f14 f5 1"/>
              <a:gd name="f19" fmla="*/ f15 f5 1"/>
              <a:gd name="f20" fmla="*/ f17 f6 1"/>
              <a:gd name="f21" fmla="*/ f16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21" r="f19" b="f20"/>
            <a:pathLst>
              <a:path w="18288000" h="10287000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lnTo>
                  <a:pt x="f2" y="f2"/>
                </a:lnTo>
                <a:close/>
              </a:path>
            </a:pathLst>
          </a:custGeom>
          <a:blipFill>
            <a:blip r:embed="rId4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E44AEF6-4BE3-41FF-A391-F1C4774376D1}"/>
              </a:ext>
            </a:extLst>
          </p:cNvPr>
          <p:cNvGrpSpPr/>
          <p:nvPr/>
        </p:nvGrpSpPr>
        <p:grpSpPr>
          <a:xfrm>
            <a:off x="16176714" y="9170206"/>
            <a:ext cx="3092866" cy="675366"/>
            <a:chOff x="16176714" y="9170206"/>
            <a:chExt cx="3092866" cy="67536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445ECE2-4ACE-4B6C-BAB8-C933A1DFBDF4}"/>
                </a:ext>
              </a:extLst>
            </p:cNvPr>
            <p:cNvSpPr/>
            <p:nvPr/>
          </p:nvSpPr>
          <p:spPr>
            <a:xfrm>
              <a:off x="16176714" y="9387202"/>
              <a:ext cx="3092866" cy="45837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14582"/>
                <a:gd name="f4" fmla="val 120724"/>
                <a:gd name="f5" fmla="*/ f0 1 814582"/>
                <a:gd name="f6" fmla="*/ f1 1 120724"/>
                <a:gd name="f7" fmla="val f2"/>
                <a:gd name="f8" fmla="val f3"/>
                <a:gd name="f9" fmla="val f4"/>
                <a:gd name="f10" fmla="+- f9 0 f7"/>
                <a:gd name="f11" fmla="+- f8 0 f7"/>
                <a:gd name="f12" fmla="*/ f11 1 814582"/>
                <a:gd name="f13" fmla="*/ f10 1 120724"/>
                <a:gd name="f14" fmla="*/ f7 1 f12"/>
                <a:gd name="f15" fmla="*/ f8 1 f12"/>
                <a:gd name="f16" fmla="*/ f7 1 f13"/>
                <a:gd name="f17" fmla="*/ f9 1 f13"/>
                <a:gd name="f18" fmla="*/ f14 f5 1"/>
                <a:gd name="f19" fmla="*/ f15 f5 1"/>
                <a:gd name="f20" fmla="*/ f17 f6 1"/>
                <a:gd name="f21" fmla="*/ f16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814582" h="120724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46" cap="sq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A4B4AF72-F93C-455D-8D2A-89D55DA57945}"/>
                </a:ext>
              </a:extLst>
            </p:cNvPr>
            <p:cNvSpPr txBox="1"/>
            <p:nvPr/>
          </p:nvSpPr>
          <p:spPr>
            <a:xfrm>
              <a:off x="16176714" y="9170206"/>
              <a:ext cx="3092866" cy="67536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50804" tIns="50804" rIns="50804" bIns="50804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ts val="3425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6" name="AutoShape 6">
            <a:extLst>
              <a:ext uri="{FF2B5EF4-FFF2-40B4-BE49-F238E27FC236}">
                <a16:creationId xmlns:a16="http://schemas.microsoft.com/office/drawing/2014/main" id="{18FD528A-52C7-4207-AE30-8256B0AF7841}"/>
              </a:ext>
            </a:extLst>
          </p:cNvPr>
          <p:cNvSpPr/>
          <p:nvPr/>
        </p:nvSpPr>
        <p:spPr>
          <a:xfrm flipV="1">
            <a:off x="904131" y="9673172"/>
            <a:ext cx="15272573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19046" cap="flat">
            <a:solidFill>
              <a:srgbClr val="FFFFFF"/>
            </a:solidFill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4F8C4E0E-7D9B-4D8F-AECF-6F844EF1D6C1}"/>
              </a:ext>
            </a:extLst>
          </p:cNvPr>
          <p:cNvSpPr txBox="1"/>
          <p:nvPr/>
        </p:nvSpPr>
        <p:spPr>
          <a:xfrm>
            <a:off x="4279026" y="1056104"/>
            <a:ext cx="10144710" cy="10001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7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500" b="1" i="0" u="none" strike="noStrike" kern="1200" cap="none" spc="0" baseline="0">
                <a:solidFill>
                  <a:srgbClr val="FFFFFF"/>
                </a:solidFill>
                <a:uFillTx/>
                <a:latin typeface="Gotham Bold"/>
                <a:ea typeface="Gotham Bold"/>
                <a:cs typeface="Gotham Bold"/>
              </a:rPr>
              <a:t>Research Background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F3311FC1-8C42-4240-89C7-B4F9FF9173E5}"/>
              </a:ext>
            </a:extLst>
          </p:cNvPr>
          <p:cNvSpPr txBox="1"/>
          <p:nvPr/>
        </p:nvSpPr>
        <p:spPr>
          <a:xfrm>
            <a:off x="16510607" y="9443987"/>
            <a:ext cx="1451372" cy="6153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252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Inter"/>
                <a:ea typeface="Inter"/>
                <a:cs typeface="Inter"/>
              </a:rPr>
              <a:t>Page 03</a:t>
            </a:r>
          </a:p>
          <a:p>
            <a:pPr marL="0" marR="0" lvl="0" indent="0" algn="l" defTabSz="914400" rtl="0" fontAlgn="auto" hangingPunct="1">
              <a:lnSpc>
                <a:spcPts val="252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Inter"/>
              <a:ea typeface="Inter"/>
              <a:cs typeface="Inter"/>
            </a:endParaRPr>
          </a:p>
        </p:txBody>
      </p:sp>
      <p:pic>
        <p:nvPicPr>
          <p:cNvPr id="9" name="Screen Recording 2025-04-03 at 12.05.35 PM.mov">
            <a:extLst>
              <a:ext uri="{FF2B5EF4-FFF2-40B4-BE49-F238E27FC236}">
                <a16:creationId xmlns:a16="http://schemas.microsoft.com/office/drawing/2014/main" id="{A900DFE3-DBF5-4B5C-9F0C-F196FAE897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99323" y="2778276"/>
            <a:ext cx="8492252" cy="472603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22319591-3D62-4663-AAA4-A6D0580C97CA}"/>
              </a:ext>
            </a:extLst>
          </p:cNvPr>
          <p:cNvSpPr txBox="1"/>
          <p:nvPr/>
        </p:nvSpPr>
        <p:spPr>
          <a:xfrm>
            <a:off x="1036316" y="2392683"/>
            <a:ext cx="7284723" cy="637097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>
                <a:solidFill>
                  <a:srgbClr val="FFFFFF"/>
                </a:solidFill>
                <a:uFillTx/>
                <a:latin typeface="Inter"/>
                <a:ea typeface="Calibri"/>
                <a:cs typeface="Calibri"/>
              </a:rPr>
              <a:t>What are High Mass X-Ray Binaries (HMXBs)?</a:t>
            </a:r>
            <a:r>
              <a:rPr lang="en-US" sz="2800" b="1" i="0" u="none" strike="noStrike" kern="1200" cap="none" spc="0" baseline="0">
                <a:solidFill>
                  <a:srgbClr val="FFFFFF"/>
                </a:solidFill>
                <a:uFillTx/>
                <a:latin typeface="Inter"/>
                <a:ea typeface="Inter"/>
                <a:cs typeface="Arial"/>
              </a:rPr>
              <a:t> 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>
              <a:solidFill>
                <a:srgbClr val="FFFFFF"/>
              </a:solidFill>
              <a:uFillTx/>
              <a:latin typeface="Inter"/>
              <a:ea typeface="Inter"/>
              <a:cs typeface="Arial"/>
            </a:endParaRPr>
          </a:p>
          <a:p>
            <a:pPr marL="571500" marR="0" lvl="0" indent="-5715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>
                <a:solidFill>
                  <a:srgbClr val="FFFFFF"/>
                </a:solidFill>
                <a:uFillTx/>
                <a:latin typeface="Inter"/>
                <a:ea typeface="Calibri"/>
                <a:cs typeface="Calibri"/>
              </a:rPr>
              <a:t>Binary systems with a massive star and a compact object.</a:t>
            </a:r>
            <a:endParaRPr lang="en-US" sz="2800" b="0" i="0" u="none" strike="noStrike" kern="1200" cap="none" spc="0" baseline="0">
              <a:solidFill>
                <a:srgbClr val="FFFFFF"/>
              </a:solidFill>
              <a:uFillTx/>
              <a:latin typeface="Inter"/>
              <a:ea typeface="Inter"/>
              <a:cs typeface="Arial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>
              <a:solidFill>
                <a:srgbClr val="FFFFFF"/>
              </a:solidFill>
              <a:uFillTx/>
              <a:latin typeface="Inter"/>
              <a:ea typeface="Inter"/>
              <a:cs typeface="Arial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>
                <a:solidFill>
                  <a:srgbClr val="FFFFFF"/>
                </a:solidFill>
                <a:uFillTx/>
                <a:latin typeface="Inter"/>
                <a:ea typeface="Calibri"/>
                <a:cs typeface="Calibri"/>
              </a:rPr>
              <a:t>Importance in Astrophysics: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  <a:p>
            <a:pPr marL="571500" marR="0" lvl="0" indent="-5715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>
                <a:solidFill>
                  <a:srgbClr val="FFFFFF"/>
                </a:solidFill>
                <a:uFillTx/>
                <a:latin typeface="Inter"/>
                <a:ea typeface="Inter"/>
                <a:cs typeface="Arial"/>
              </a:rPr>
              <a:t>X-Ray production through interaction between star and object.</a:t>
            </a:r>
          </a:p>
          <a:p>
            <a:pPr marL="571500" marR="0" lvl="0" indent="-5715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>
              <a:solidFill>
                <a:srgbClr val="FFFFFF"/>
              </a:solidFill>
              <a:uFillTx/>
              <a:latin typeface="Inter"/>
              <a:ea typeface="Inter"/>
              <a:cs typeface="Arial"/>
            </a:endParaRPr>
          </a:p>
          <a:p>
            <a:pPr marL="571500" marR="0" lvl="0" indent="-5715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>
                <a:solidFill>
                  <a:srgbClr val="FFFFFF"/>
                </a:solidFill>
                <a:uFillTx/>
                <a:latin typeface="Inter"/>
                <a:ea typeface="Calibri"/>
                <a:cs typeface="Calibri"/>
              </a:rPr>
              <a:t>Key for understanding stellar winds’ impact on galaxy formation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4400" b="0" i="0" u="none" strike="noStrike" kern="1200" cap="none" spc="0" baseline="0">
              <a:solidFill>
                <a:srgbClr val="000000"/>
              </a:solidFill>
              <a:uFillTx/>
              <a:latin typeface="Inter"/>
              <a:ea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dur="indefinit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childTnLst>
                  <p:par>
                    <p:cTn id="9" fill="hold">
                      <p:stCondLst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B4C32CF-8366-40BE-BB02-539BA45823F5}"/>
              </a:ext>
            </a:extLst>
          </p:cNvPr>
          <p:cNvSpPr/>
          <p:nvPr/>
        </p:nvSpPr>
        <p:spPr>
          <a:xfrm>
            <a:off x="5431" y="1627"/>
            <a:ext cx="18288000" cy="10287000"/>
          </a:xfrm>
          <a:custGeom>
            <a:avLst/>
            <a:gdLst>
              <a:gd name="f0" fmla="val w"/>
              <a:gd name="f1" fmla="val h"/>
              <a:gd name="f2" fmla="val 0"/>
              <a:gd name="f3" fmla="val 18288000"/>
              <a:gd name="f4" fmla="val 10287000"/>
              <a:gd name="f5" fmla="*/ f0 1 18288000"/>
              <a:gd name="f6" fmla="*/ f1 1 10287000"/>
              <a:gd name="f7" fmla="val f2"/>
              <a:gd name="f8" fmla="val f3"/>
              <a:gd name="f9" fmla="val f4"/>
              <a:gd name="f10" fmla="+- f9 0 f7"/>
              <a:gd name="f11" fmla="+- f8 0 f7"/>
              <a:gd name="f12" fmla="*/ f11 1 18288000"/>
              <a:gd name="f13" fmla="*/ f10 1 10287000"/>
              <a:gd name="f14" fmla="*/ f7 1 f12"/>
              <a:gd name="f15" fmla="*/ f8 1 f12"/>
              <a:gd name="f16" fmla="*/ f7 1 f13"/>
              <a:gd name="f17" fmla="*/ f9 1 f13"/>
              <a:gd name="f18" fmla="*/ f14 f5 1"/>
              <a:gd name="f19" fmla="*/ f15 f5 1"/>
              <a:gd name="f20" fmla="*/ f17 f6 1"/>
              <a:gd name="f21" fmla="*/ f16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21" r="f19" b="f20"/>
            <a:pathLst>
              <a:path w="18288000" h="10287000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lnTo>
                  <a:pt x="f2" y="f2"/>
                </a:lnTo>
                <a:close/>
              </a:path>
            </a:pathLst>
          </a:custGeom>
          <a:blipFill>
            <a:blip r:embed="rId2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2B9AB102-8538-44C6-BBA3-FD386E47F675}"/>
              </a:ext>
            </a:extLst>
          </p:cNvPr>
          <p:cNvGrpSpPr/>
          <p:nvPr/>
        </p:nvGrpSpPr>
        <p:grpSpPr>
          <a:xfrm>
            <a:off x="16176714" y="9170206"/>
            <a:ext cx="3092866" cy="675366"/>
            <a:chOff x="16176714" y="9170206"/>
            <a:chExt cx="3092866" cy="67536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AF41716-11C6-460B-AECF-603324C7EE0A}"/>
                </a:ext>
              </a:extLst>
            </p:cNvPr>
            <p:cNvSpPr/>
            <p:nvPr/>
          </p:nvSpPr>
          <p:spPr>
            <a:xfrm>
              <a:off x="16176714" y="9387202"/>
              <a:ext cx="3092866" cy="45837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14582"/>
                <a:gd name="f4" fmla="val 120724"/>
                <a:gd name="f5" fmla="*/ f0 1 814582"/>
                <a:gd name="f6" fmla="*/ f1 1 120724"/>
                <a:gd name="f7" fmla="val f2"/>
                <a:gd name="f8" fmla="val f3"/>
                <a:gd name="f9" fmla="val f4"/>
                <a:gd name="f10" fmla="+- f9 0 f7"/>
                <a:gd name="f11" fmla="+- f8 0 f7"/>
                <a:gd name="f12" fmla="*/ f11 1 814582"/>
                <a:gd name="f13" fmla="*/ f10 1 120724"/>
                <a:gd name="f14" fmla="*/ f7 1 f12"/>
                <a:gd name="f15" fmla="*/ f8 1 f12"/>
                <a:gd name="f16" fmla="*/ f7 1 f13"/>
                <a:gd name="f17" fmla="*/ f9 1 f13"/>
                <a:gd name="f18" fmla="*/ f14 f5 1"/>
                <a:gd name="f19" fmla="*/ f15 f5 1"/>
                <a:gd name="f20" fmla="*/ f17 f6 1"/>
                <a:gd name="f21" fmla="*/ f16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814582" h="120724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46" cap="sq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405AF25-E2D8-4D04-B541-7A8FF02B7B74}"/>
                </a:ext>
              </a:extLst>
            </p:cNvPr>
            <p:cNvSpPr txBox="1"/>
            <p:nvPr/>
          </p:nvSpPr>
          <p:spPr>
            <a:xfrm>
              <a:off x="16176714" y="9170206"/>
              <a:ext cx="3092866" cy="67536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50804" tIns="50804" rIns="50804" bIns="50804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ts val="3425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6" name="AutoShape 6">
            <a:extLst>
              <a:ext uri="{FF2B5EF4-FFF2-40B4-BE49-F238E27FC236}">
                <a16:creationId xmlns:a16="http://schemas.microsoft.com/office/drawing/2014/main" id="{1AA16324-5E4B-4054-8FC2-241D419A3572}"/>
              </a:ext>
            </a:extLst>
          </p:cNvPr>
          <p:cNvSpPr/>
          <p:nvPr/>
        </p:nvSpPr>
        <p:spPr>
          <a:xfrm flipV="1">
            <a:off x="904131" y="9673172"/>
            <a:ext cx="15272573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19046" cap="flat">
            <a:solidFill>
              <a:srgbClr val="FFFFFF"/>
            </a:solidFill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305C573F-E0CF-42E4-B84E-66E47011E7F4}"/>
              </a:ext>
            </a:extLst>
          </p:cNvPr>
          <p:cNvSpPr txBox="1"/>
          <p:nvPr/>
        </p:nvSpPr>
        <p:spPr>
          <a:xfrm>
            <a:off x="2198835" y="553169"/>
            <a:ext cx="13890330" cy="10001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ts val="7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500" b="1" i="0" u="none" strike="noStrike" kern="1200" cap="none" spc="0" baseline="0" dirty="0">
                <a:solidFill>
                  <a:srgbClr val="FFFFFF"/>
                </a:solidFill>
                <a:uFillTx/>
                <a:latin typeface="Gotham Bold"/>
                <a:ea typeface="Gotham Bold"/>
                <a:cs typeface="Gotham Bold"/>
              </a:rPr>
              <a:t>Research Background Continued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7DC15A11-75CE-4014-860C-8D3E72CCA2F0}"/>
              </a:ext>
            </a:extLst>
          </p:cNvPr>
          <p:cNvSpPr txBox="1"/>
          <p:nvPr/>
        </p:nvSpPr>
        <p:spPr>
          <a:xfrm>
            <a:off x="308481" y="2802114"/>
            <a:ext cx="10205828" cy="655737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906783" marR="0" lvl="1" indent="-453386" algn="l" defTabSz="914400" rtl="0" fontAlgn="auto" hangingPunct="1">
              <a:lnSpc>
                <a:spcPts val="714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0" i="0" u="none" strike="noStrike" kern="1200" cap="none" spc="0" baseline="0">
                <a:solidFill>
                  <a:srgbClr val="FFFFFF"/>
                </a:solidFill>
                <a:uFillTx/>
                <a:latin typeface="Inter"/>
                <a:ea typeface="Inter"/>
                <a:cs typeface="Inter"/>
              </a:rPr>
              <a:t>Clumpy Stellar Winds &amp; X-ray Variability</a:t>
            </a:r>
          </a:p>
          <a:p>
            <a:pPr marL="1295403" marR="0" lvl="2" indent="-431797" algn="l" defTabSz="914400" rtl="0" fontAlgn="auto" hangingPunct="1">
              <a:lnSpc>
                <a:spcPts val="51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⚬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>
                <a:solidFill>
                  <a:srgbClr val="FFFFFF"/>
                </a:solidFill>
                <a:uFillTx/>
                <a:latin typeface="Inter"/>
                <a:ea typeface="Inter"/>
                <a:cs typeface="Inter"/>
              </a:rPr>
              <a:t>Winds are clumpy, causing X-ray emission variability. </a:t>
            </a:r>
          </a:p>
          <a:p>
            <a:pPr marL="1295403" marR="0" lvl="2" indent="-431797" algn="l" defTabSz="914400" rtl="0" fontAlgn="auto" hangingPunct="1">
              <a:lnSpc>
                <a:spcPts val="51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⚬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>
                <a:solidFill>
                  <a:srgbClr val="FFFFFF"/>
                </a:solidFill>
                <a:uFillTx/>
                <a:latin typeface="Inter"/>
                <a:ea typeface="Inter"/>
                <a:cs typeface="Inter"/>
              </a:rPr>
              <a:t>Estimates size, density, and mass, refining wind models</a:t>
            </a:r>
          </a:p>
          <a:p>
            <a:pPr marL="906783" marR="0" lvl="1" indent="-453386" algn="l" defTabSz="914400" rtl="0" fontAlgn="auto" hangingPunct="1">
              <a:lnSpc>
                <a:spcPts val="714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0" i="0" u="none" strike="noStrike" kern="1200" cap="none" spc="0" baseline="0">
                <a:solidFill>
                  <a:srgbClr val="FFFFFF"/>
                </a:solidFill>
                <a:uFillTx/>
                <a:latin typeface="Inter"/>
                <a:ea typeface="Inter"/>
                <a:cs typeface="Inter"/>
              </a:rPr>
              <a:t>Research Focus</a:t>
            </a:r>
          </a:p>
          <a:p>
            <a:pPr marL="1295403" marR="0" lvl="2" indent="-431797" algn="l" defTabSz="914400" rtl="0" fontAlgn="auto" hangingPunct="1">
              <a:lnSpc>
                <a:spcPts val="51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⚬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>
                <a:solidFill>
                  <a:srgbClr val="FFFFFF"/>
                </a:solidFill>
                <a:uFillTx/>
                <a:latin typeface="Inter"/>
                <a:ea typeface="Inter"/>
                <a:cs typeface="Inter"/>
              </a:rPr>
              <a:t>HMXB 4U 1700-371 using NuSTAR telescope data</a:t>
            </a:r>
          </a:p>
          <a:p>
            <a:pPr marL="0" marR="0" lvl="0" indent="0" algn="l" defTabSz="914400" rtl="0" fontAlgn="auto" hangingPunct="1">
              <a:lnSpc>
                <a:spcPts val="492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>
              <a:solidFill>
                <a:srgbClr val="FFFFFF"/>
              </a:solidFill>
              <a:uFillTx/>
              <a:latin typeface="Inter"/>
              <a:ea typeface="Inter"/>
              <a:cs typeface="Inter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9D5553AD-8EC9-47A0-9A7D-84145E0FA676}"/>
              </a:ext>
            </a:extLst>
          </p:cNvPr>
          <p:cNvSpPr txBox="1"/>
          <p:nvPr/>
        </p:nvSpPr>
        <p:spPr>
          <a:xfrm>
            <a:off x="16510607" y="9443987"/>
            <a:ext cx="1451372" cy="6153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252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Inter"/>
                <a:ea typeface="Inter"/>
                <a:cs typeface="Inter"/>
              </a:rPr>
              <a:t>Page 04</a:t>
            </a:r>
          </a:p>
          <a:p>
            <a:pPr marL="0" marR="0" lvl="0" indent="0" algn="l" defTabSz="914400" rtl="0" fontAlgn="auto" hangingPunct="1">
              <a:lnSpc>
                <a:spcPts val="252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Inter"/>
              <a:ea typeface="Inter"/>
              <a:cs typeface="Inter"/>
            </a:endParaRPr>
          </a:p>
        </p:txBody>
      </p:sp>
      <p:pic>
        <p:nvPicPr>
          <p:cNvPr id="10" name="Picture 13" descr="A red and black space&#10;&#10;AI-generated content may be incorrect.">
            <a:extLst>
              <a:ext uri="{FF2B5EF4-FFF2-40B4-BE49-F238E27FC236}">
                <a16:creationId xmlns:a16="http://schemas.microsoft.com/office/drawing/2014/main" id="{CFFF0828-C7DF-4825-90C9-17FD0DD61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0801" y="1982373"/>
            <a:ext cx="7632697" cy="751839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TextBox 14">
            <a:extLst>
              <a:ext uri="{FF2B5EF4-FFF2-40B4-BE49-F238E27FC236}">
                <a16:creationId xmlns:a16="http://schemas.microsoft.com/office/drawing/2014/main" id="{A6C8A6E8-3A81-4642-B860-2FC7FBAF7EFE}"/>
              </a:ext>
            </a:extLst>
          </p:cNvPr>
          <p:cNvSpPr txBox="1"/>
          <p:nvPr/>
        </p:nvSpPr>
        <p:spPr>
          <a:xfrm>
            <a:off x="11078330" y="9110130"/>
            <a:ext cx="3310009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https://arxiv.org/pdf/1811.06781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05A9016-043E-487E-A526-4493ECFDFFE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>
              <a:gd name="f0" fmla="val w"/>
              <a:gd name="f1" fmla="val h"/>
              <a:gd name="f2" fmla="val 0"/>
              <a:gd name="f3" fmla="val 18288000"/>
              <a:gd name="f4" fmla="val 10287000"/>
              <a:gd name="f5" fmla="*/ f0 1 18288000"/>
              <a:gd name="f6" fmla="*/ f1 1 10287000"/>
              <a:gd name="f7" fmla="val f2"/>
              <a:gd name="f8" fmla="val f3"/>
              <a:gd name="f9" fmla="val f4"/>
              <a:gd name="f10" fmla="+- f9 0 f7"/>
              <a:gd name="f11" fmla="+- f8 0 f7"/>
              <a:gd name="f12" fmla="*/ f11 1 18288000"/>
              <a:gd name="f13" fmla="*/ f10 1 10287000"/>
              <a:gd name="f14" fmla="*/ f7 1 f12"/>
              <a:gd name="f15" fmla="*/ f8 1 f12"/>
              <a:gd name="f16" fmla="*/ f7 1 f13"/>
              <a:gd name="f17" fmla="*/ f9 1 f13"/>
              <a:gd name="f18" fmla="*/ f14 f5 1"/>
              <a:gd name="f19" fmla="*/ f15 f5 1"/>
              <a:gd name="f20" fmla="*/ f17 f6 1"/>
              <a:gd name="f21" fmla="*/ f16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21" r="f19" b="f20"/>
            <a:pathLst>
              <a:path w="18288000" h="10287000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lnTo>
                  <a:pt x="f2" y="f2"/>
                </a:lnTo>
                <a:close/>
              </a:path>
            </a:pathLst>
          </a:custGeom>
          <a:blipFill>
            <a:blip r:embed="rId2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C26FB2D-33C5-489B-96A1-02FDF89AFCD7}"/>
              </a:ext>
            </a:extLst>
          </p:cNvPr>
          <p:cNvSpPr/>
          <p:nvPr/>
        </p:nvSpPr>
        <p:spPr>
          <a:xfrm rot="5400013" flipH="1" flipV="1">
            <a:off x="7756095" y="-156188"/>
            <a:ext cx="10866190" cy="10602074"/>
          </a:xfrm>
          <a:custGeom>
            <a:avLst/>
            <a:gdLst>
              <a:gd name="f0" fmla="val w"/>
              <a:gd name="f1" fmla="val h"/>
              <a:gd name="f2" fmla="val 0"/>
              <a:gd name="f3" fmla="val 10866192"/>
              <a:gd name="f4" fmla="val 10602076"/>
              <a:gd name="f5" fmla="*/ f0 1 10866192"/>
              <a:gd name="f6" fmla="*/ f1 1 10602076"/>
              <a:gd name="f7" fmla="val f2"/>
              <a:gd name="f8" fmla="val f3"/>
              <a:gd name="f9" fmla="val f4"/>
              <a:gd name="f10" fmla="+- f9 0 f7"/>
              <a:gd name="f11" fmla="+- f8 0 f7"/>
              <a:gd name="f12" fmla="*/ f11 1 10866192"/>
              <a:gd name="f13" fmla="*/ f10 1 10602076"/>
              <a:gd name="f14" fmla="*/ f7 1 f12"/>
              <a:gd name="f15" fmla="*/ f8 1 f12"/>
              <a:gd name="f16" fmla="*/ f7 1 f13"/>
              <a:gd name="f17" fmla="*/ f9 1 f13"/>
              <a:gd name="f18" fmla="*/ f14 f5 1"/>
              <a:gd name="f19" fmla="*/ f15 f5 1"/>
              <a:gd name="f20" fmla="*/ f17 f6 1"/>
              <a:gd name="f21" fmla="*/ f16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21" r="f19" b="f20"/>
            <a:pathLst>
              <a:path w="10866192" h="10602076">
                <a:moveTo>
                  <a:pt x="f3" y="f4"/>
                </a:moveTo>
                <a:lnTo>
                  <a:pt x="f2" y="f4"/>
                </a:lnTo>
                <a:lnTo>
                  <a:pt x="f2" y="f2"/>
                </a:lnTo>
                <a:lnTo>
                  <a:pt x="f3" y="f2"/>
                </a:lnTo>
                <a:lnTo>
                  <a:pt x="f3" y="f4"/>
                </a:lnTo>
                <a:close/>
              </a:path>
            </a:pathLst>
          </a:custGeom>
          <a:blipFill>
            <a:blip r:embed="rId3">
              <a:alphaModFix amt="78000"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D29F32B7-D8A1-4681-BEC3-2BD79A6722EC}"/>
              </a:ext>
            </a:extLst>
          </p:cNvPr>
          <p:cNvGrpSpPr/>
          <p:nvPr/>
        </p:nvGrpSpPr>
        <p:grpSpPr>
          <a:xfrm>
            <a:off x="16176714" y="9170206"/>
            <a:ext cx="3092866" cy="675366"/>
            <a:chOff x="16176714" y="9170206"/>
            <a:chExt cx="3092866" cy="675366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E05C7EAF-D567-4CCD-B670-7644DA79C3D5}"/>
                </a:ext>
              </a:extLst>
            </p:cNvPr>
            <p:cNvSpPr/>
            <p:nvPr/>
          </p:nvSpPr>
          <p:spPr>
            <a:xfrm>
              <a:off x="16176714" y="9387202"/>
              <a:ext cx="3092866" cy="45837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14582"/>
                <a:gd name="f4" fmla="val 120724"/>
                <a:gd name="f5" fmla="*/ f0 1 814582"/>
                <a:gd name="f6" fmla="*/ f1 1 120724"/>
                <a:gd name="f7" fmla="val f2"/>
                <a:gd name="f8" fmla="val f3"/>
                <a:gd name="f9" fmla="val f4"/>
                <a:gd name="f10" fmla="+- f9 0 f7"/>
                <a:gd name="f11" fmla="+- f8 0 f7"/>
                <a:gd name="f12" fmla="*/ f11 1 814582"/>
                <a:gd name="f13" fmla="*/ f10 1 120724"/>
                <a:gd name="f14" fmla="*/ f7 1 f12"/>
                <a:gd name="f15" fmla="*/ f8 1 f12"/>
                <a:gd name="f16" fmla="*/ f7 1 f13"/>
                <a:gd name="f17" fmla="*/ f9 1 f13"/>
                <a:gd name="f18" fmla="*/ f14 f5 1"/>
                <a:gd name="f19" fmla="*/ f15 f5 1"/>
                <a:gd name="f20" fmla="*/ f17 f6 1"/>
                <a:gd name="f21" fmla="*/ f16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814582" h="120724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46" cap="sq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E01F61B3-C1E7-452E-B021-CD8281F537B8}"/>
                </a:ext>
              </a:extLst>
            </p:cNvPr>
            <p:cNvSpPr txBox="1"/>
            <p:nvPr/>
          </p:nvSpPr>
          <p:spPr>
            <a:xfrm>
              <a:off x="16176714" y="9170206"/>
              <a:ext cx="3092866" cy="67536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50804" tIns="50804" rIns="50804" bIns="50804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ts val="3425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7" name="AutoShape 7">
            <a:extLst>
              <a:ext uri="{FF2B5EF4-FFF2-40B4-BE49-F238E27FC236}">
                <a16:creationId xmlns:a16="http://schemas.microsoft.com/office/drawing/2014/main" id="{3D26EC62-C996-46B2-A9E2-A17B8CE374DF}"/>
              </a:ext>
            </a:extLst>
          </p:cNvPr>
          <p:cNvSpPr/>
          <p:nvPr/>
        </p:nvSpPr>
        <p:spPr>
          <a:xfrm flipV="1">
            <a:off x="904131" y="9673172"/>
            <a:ext cx="15272573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19046" cap="flat">
            <a:solidFill>
              <a:srgbClr val="FFFFFF"/>
            </a:solidFill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5158600-D24C-46E1-8AE9-28214C98F2C0}"/>
              </a:ext>
            </a:extLst>
          </p:cNvPr>
          <p:cNvSpPr txBox="1"/>
          <p:nvPr/>
        </p:nvSpPr>
        <p:spPr>
          <a:xfrm>
            <a:off x="1649202" y="478633"/>
            <a:ext cx="14861404" cy="10001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ts val="7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500" b="1" i="0" u="none" strike="noStrike" kern="1200" cap="none" spc="0" baseline="0">
                <a:solidFill>
                  <a:srgbClr val="FFFFFF"/>
                </a:solidFill>
                <a:uFillTx/>
                <a:latin typeface="Gotham Bold"/>
                <a:ea typeface="Gotham Bold"/>
                <a:cs typeface="Gotham Bold"/>
              </a:rPr>
              <a:t>Research Focus 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B98BAD9C-F905-46B4-BDDC-FBD4512314A9}"/>
              </a:ext>
            </a:extLst>
          </p:cNvPr>
          <p:cNvSpPr txBox="1"/>
          <p:nvPr/>
        </p:nvSpPr>
        <p:spPr>
          <a:xfrm>
            <a:off x="2622307" y="1478758"/>
            <a:ext cx="13043394" cy="72390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ts val="576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00" b="1" i="0" u="none" strike="noStrike" kern="1200" cap="none" spc="0" baseline="0">
                <a:solidFill>
                  <a:srgbClr val="FFBD59"/>
                </a:solidFill>
                <a:uFillTx/>
                <a:latin typeface="Gotham Bold"/>
                <a:ea typeface="Gotham Bold"/>
                <a:cs typeface="Gotham Bold"/>
              </a:rPr>
              <a:t>HMXB 4U 1700-371 (Using NuSTAR Data)</a:t>
            </a: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A48BACA6-68E0-4BF5-A68D-2C91E9B4415E}"/>
              </a:ext>
            </a:extLst>
          </p:cNvPr>
          <p:cNvSpPr txBox="1"/>
          <p:nvPr/>
        </p:nvSpPr>
        <p:spPr>
          <a:xfrm>
            <a:off x="1649202" y="2446010"/>
            <a:ext cx="15113870" cy="780630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906783" marR="0" lvl="1" indent="-453386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200" b="0" i="0" u="none" strike="noStrike" kern="1200" cap="none" spc="0" baseline="0">
                <a:solidFill>
                  <a:srgbClr val="FFFFFF"/>
                </a:solidFill>
                <a:uFillTx/>
                <a:latin typeface="Inter"/>
                <a:ea typeface="Inter"/>
                <a:cs typeface="Inter"/>
              </a:rPr>
              <a:t>Objective: Study clumpy stellar winds and their impact on X-ray emissions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1295403" marR="0" lvl="2" indent="-431797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⚬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000" b="0" i="0" u="none" strike="noStrike" kern="1200" cap="none" spc="0" baseline="0">
                <a:solidFill>
                  <a:srgbClr val="FFFFFF"/>
                </a:solidFill>
                <a:uFillTx/>
                <a:latin typeface="Inter"/>
                <a:ea typeface="Inter"/>
                <a:cs typeface="Inter"/>
              </a:rPr>
              <a:t>Analyze X-ray variability to understand clump behavior</a:t>
            </a:r>
          </a:p>
          <a:p>
            <a:pPr marL="1295403" marR="0" lvl="2" indent="-431797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⚬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000" b="0" i="0" u="none" strike="noStrike" kern="1200" cap="none" spc="0" baseline="0">
                <a:solidFill>
                  <a:srgbClr val="FFFFFF"/>
                </a:solidFill>
                <a:uFillTx/>
                <a:latin typeface="Inter"/>
                <a:ea typeface="Inter"/>
                <a:cs typeface="Inter"/>
              </a:rPr>
              <a:t>Measure soft X-ray absorption and hardness ratio for clump size, density, and composition. Examine iron line emissions to assess ionization states of wind clumps.</a:t>
            </a:r>
          </a:p>
          <a:p>
            <a:pPr marL="906783" marR="0" lvl="1" indent="-453386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200" b="0" i="0" u="none" strike="noStrike" kern="1200" cap="none" spc="0" baseline="0">
                <a:solidFill>
                  <a:srgbClr val="FFFFFF"/>
                </a:solidFill>
                <a:uFillTx/>
                <a:latin typeface="Inter"/>
                <a:ea typeface="Inter"/>
                <a:cs typeface="Inter"/>
              </a:rPr>
              <a:t>Expected Outcomes:</a:t>
            </a:r>
          </a:p>
          <a:p>
            <a:pPr marL="1381758" marR="0" lvl="2" indent="-460372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⚬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>
                <a:solidFill>
                  <a:srgbClr val="FFFFFF"/>
                </a:solidFill>
                <a:uFillTx/>
                <a:latin typeface="Inter"/>
                <a:ea typeface="Inter"/>
                <a:cs typeface="Inter"/>
              </a:rPr>
              <a:t>Obtaining mass, density, and size of clumps</a:t>
            </a:r>
          </a:p>
          <a:p>
            <a:pPr marL="1381758" marR="0" lvl="2" indent="-460372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⚬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>
                <a:solidFill>
                  <a:srgbClr val="FFFFFF"/>
                </a:solidFill>
                <a:uFillTx/>
                <a:latin typeface="Inter"/>
                <a:ea typeface="Inter"/>
                <a:cs typeface="Inter"/>
              </a:rPr>
              <a:t>Refine models of stellar winds and HMXB dynamics</a:t>
            </a:r>
          </a:p>
          <a:p>
            <a:pPr marL="0" marR="0" lvl="0" indent="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1200" cap="none" spc="0" baseline="0">
              <a:solidFill>
                <a:srgbClr val="FFFFFF"/>
              </a:solidFill>
              <a:uFillTx/>
              <a:latin typeface="Inter"/>
              <a:ea typeface="Inter"/>
              <a:cs typeface="Inter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B2CBEC73-E739-4535-9EFD-CFC17ED38B12}"/>
              </a:ext>
            </a:extLst>
          </p:cNvPr>
          <p:cNvSpPr txBox="1"/>
          <p:nvPr/>
        </p:nvSpPr>
        <p:spPr>
          <a:xfrm>
            <a:off x="16510607" y="9443987"/>
            <a:ext cx="1451372" cy="2947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252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Inter"/>
                <a:ea typeface="Inter"/>
                <a:cs typeface="Inter"/>
              </a:rPr>
              <a:t>Page 05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A8369E4-E649-4426-AC6B-93D15249485B}"/>
              </a:ext>
            </a:extLst>
          </p:cNvPr>
          <p:cNvSpPr/>
          <p:nvPr/>
        </p:nvSpPr>
        <p:spPr>
          <a:xfrm>
            <a:off x="0" y="1645"/>
            <a:ext cx="18288000" cy="10287000"/>
          </a:xfrm>
          <a:custGeom>
            <a:avLst/>
            <a:gdLst>
              <a:gd name="f0" fmla="val w"/>
              <a:gd name="f1" fmla="val h"/>
              <a:gd name="f2" fmla="val 0"/>
              <a:gd name="f3" fmla="val 18288000"/>
              <a:gd name="f4" fmla="val 10287000"/>
              <a:gd name="f5" fmla="*/ f0 1 18288000"/>
              <a:gd name="f6" fmla="*/ f1 1 10287000"/>
              <a:gd name="f7" fmla="val f2"/>
              <a:gd name="f8" fmla="val f3"/>
              <a:gd name="f9" fmla="val f4"/>
              <a:gd name="f10" fmla="+- f9 0 f7"/>
              <a:gd name="f11" fmla="+- f8 0 f7"/>
              <a:gd name="f12" fmla="*/ f11 1 18288000"/>
              <a:gd name="f13" fmla="*/ f10 1 10287000"/>
              <a:gd name="f14" fmla="*/ f7 1 f12"/>
              <a:gd name="f15" fmla="*/ f8 1 f12"/>
              <a:gd name="f16" fmla="*/ f7 1 f13"/>
              <a:gd name="f17" fmla="*/ f9 1 f13"/>
              <a:gd name="f18" fmla="*/ f14 f5 1"/>
              <a:gd name="f19" fmla="*/ f15 f5 1"/>
              <a:gd name="f20" fmla="*/ f17 f6 1"/>
              <a:gd name="f21" fmla="*/ f16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21" r="f19" b="f20"/>
            <a:pathLst>
              <a:path w="18288000" h="10287000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lnTo>
                  <a:pt x="f2" y="f2"/>
                </a:lnTo>
                <a:close/>
              </a:path>
            </a:pathLst>
          </a:custGeom>
          <a:blipFill>
            <a:blip r:embed="rId2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H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E1AAF68-BDF2-4AAE-BC82-70240C19771E}"/>
              </a:ext>
            </a:extLst>
          </p:cNvPr>
          <p:cNvSpPr/>
          <p:nvPr/>
        </p:nvSpPr>
        <p:spPr>
          <a:xfrm>
            <a:off x="7343326" y="3946779"/>
            <a:ext cx="2698577" cy="1494339"/>
          </a:xfrm>
          <a:custGeom>
            <a:avLst/>
            <a:gdLst>
              <a:gd name="f0" fmla="val w"/>
              <a:gd name="f1" fmla="val h"/>
              <a:gd name="f2" fmla="val 0"/>
              <a:gd name="f3" fmla="val 2698575"/>
              <a:gd name="f4" fmla="val 1494336"/>
              <a:gd name="f5" fmla="*/ f0 1 2698575"/>
              <a:gd name="f6" fmla="*/ f1 1 1494336"/>
              <a:gd name="f7" fmla="val f2"/>
              <a:gd name="f8" fmla="val f3"/>
              <a:gd name="f9" fmla="val f4"/>
              <a:gd name="f10" fmla="+- f9 0 f7"/>
              <a:gd name="f11" fmla="+- f8 0 f7"/>
              <a:gd name="f12" fmla="*/ f11 1 2698575"/>
              <a:gd name="f13" fmla="*/ f10 1 1494336"/>
              <a:gd name="f14" fmla="*/ f7 1 f12"/>
              <a:gd name="f15" fmla="*/ f8 1 f12"/>
              <a:gd name="f16" fmla="*/ f7 1 f13"/>
              <a:gd name="f17" fmla="*/ f9 1 f13"/>
              <a:gd name="f18" fmla="*/ f14 f5 1"/>
              <a:gd name="f19" fmla="*/ f15 f5 1"/>
              <a:gd name="f20" fmla="*/ f17 f6 1"/>
              <a:gd name="f21" fmla="*/ f16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21" r="f19" b="f20"/>
            <a:pathLst>
              <a:path w="2698575" h="1494336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lnTo>
                  <a:pt x="f2" y="f2"/>
                </a:lnTo>
                <a:close/>
              </a:path>
            </a:pathLst>
          </a:custGeom>
          <a:blipFill>
            <a:blip r:embed="rId3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C4A889A-5630-4FEA-80CD-B3669FA8B3E7}"/>
              </a:ext>
            </a:extLst>
          </p:cNvPr>
          <p:cNvSpPr/>
          <p:nvPr/>
        </p:nvSpPr>
        <p:spPr>
          <a:xfrm>
            <a:off x="12756968" y="3631064"/>
            <a:ext cx="1860282" cy="1839205"/>
          </a:xfrm>
          <a:custGeom>
            <a:avLst/>
            <a:gdLst>
              <a:gd name="f0" fmla="val w"/>
              <a:gd name="f1" fmla="val h"/>
              <a:gd name="f2" fmla="val 0"/>
              <a:gd name="f3" fmla="val 1860285"/>
              <a:gd name="f4" fmla="val 1839202"/>
              <a:gd name="f5" fmla="val 1839201"/>
              <a:gd name="f6" fmla="*/ f0 1 1860285"/>
              <a:gd name="f7" fmla="*/ f1 1 1839202"/>
              <a:gd name="f8" fmla="val f2"/>
              <a:gd name="f9" fmla="val f3"/>
              <a:gd name="f10" fmla="val f4"/>
              <a:gd name="f11" fmla="+- f10 0 f8"/>
              <a:gd name="f12" fmla="+- f9 0 f8"/>
              <a:gd name="f13" fmla="*/ f12 1 1860285"/>
              <a:gd name="f14" fmla="*/ f11 1 1839202"/>
              <a:gd name="f15" fmla="*/ f8 1 f13"/>
              <a:gd name="f16" fmla="*/ f9 1 f13"/>
              <a:gd name="f17" fmla="*/ f8 1 f14"/>
              <a:gd name="f18" fmla="*/ f10 1 f14"/>
              <a:gd name="f19" fmla="*/ f15 f6 1"/>
              <a:gd name="f20" fmla="*/ f16 f6 1"/>
              <a:gd name="f21" fmla="*/ f18 f7 1"/>
              <a:gd name="f22" fmla="*/ f17 f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22" r="f20" b="f21"/>
            <a:pathLst>
              <a:path w="1860285" h="1839202">
                <a:moveTo>
                  <a:pt x="f2" y="f2"/>
                </a:moveTo>
                <a:lnTo>
                  <a:pt x="f3" y="f2"/>
                </a:lnTo>
                <a:lnTo>
                  <a:pt x="f3" y="f5"/>
                </a:lnTo>
                <a:lnTo>
                  <a:pt x="f2" y="f5"/>
                </a:lnTo>
                <a:lnTo>
                  <a:pt x="f2" y="f2"/>
                </a:lnTo>
                <a:close/>
              </a:path>
            </a:pathLst>
          </a:custGeom>
          <a:blipFill>
            <a:blip r:embed="rId4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EECE7224-4E7D-4472-976A-1C7C04A80E2D}"/>
              </a:ext>
            </a:extLst>
          </p:cNvPr>
          <p:cNvSpPr txBox="1"/>
          <p:nvPr/>
        </p:nvSpPr>
        <p:spPr>
          <a:xfrm>
            <a:off x="2362196" y="735369"/>
            <a:ext cx="14020796" cy="100027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ts val="7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500" b="1" i="0" u="none" strike="noStrike" kern="1200" cap="none" spc="0" baseline="0">
                <a:solidFill>
                  <a:srgbClr val="FFFFFF"/>
                </a:solidFill>
                <a:uFillTx/>
                <a:latin typeface="Gotham Bold"/>
                <a:ea typeface="Gotham Bold"/>
                <a:cs typeface="Gotham Bold"/>
              </a:rPr>
              <a:t>Image to left and timing to right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AEE6DDAA-51C4-4808-8060-47E0224AB8DF}"/>
              </a:ext>
            </a:extLst>
          </p:cNvPr>
          <p:cNvGrpSpPr/>
          <p:nvPr/>
        </p:nvGrpSpPr>
        <p:grpSpPr>
          <a:xfrm>
            <a:off x="16176714" y="9170206"/>
            <a:ext cx="3092866" cy="675366"/>
            <a:chOff x="16176714" y="9170206"/>
            <a:chExt cx="3092866" cy="67536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5923F83-D436-42A8-994C-FD175FBEE9C4}"/>
                </a:ext>
              </a:extLst>
            </p:cNvPr>
            <p:cNvSpPr/>
            <p:nvPr/>
          </p:nvSpPr>
          <p:spPr>
            <a:xfrm>
              <a:off x="16176714" y="9387202"/>
              <a:ext cx="3092866" cy="45837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14582"/>
                <a:gd name="f4" fmla="val 120724"/>
                <a:gd name="f5" fmla="*/ f0 1 814582"/>
                <a:gd name="f6" fmla="*/ f1 1 120724"/>
                <a:gd name="f7" fmla="val f2"/>
                <a:gd name="f8" fmla="val f3"/>
                <a:gd name="f9" fmla="val f4"/>
                <a:gd name="f10" fmla="+- f9 0 f7"/>
                <a:gd name="f11" fmla="+- f8 0 f7"/>
                <a:gd name="f12" fmla="*/ f11 1 814582"/>
                <a:gd name="f13" fmla="*/ f10 1 120724"/>
                <a:gd name="f14" fmla="*/ f7 1 f12"/>
                <a:gd name="f15" fmla="*/ f8 1 f12"/>
                <a:gd name="f16" fmla="*/ f7 1 f13"/>
                <a:gd name="f17" fmla="*/ f9 1 f13"/>
                <a:gd name="f18" fmla="*/ f14 f5 1"/>
                <a:gd name="f19" fmla="*/ f15 f5 1"/>
                <a:gd name="f20" fmla="*/ f17 f6 1"/>
                <a:gd name="f21" fmla="*/ f16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814582" h="120724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46" cap="sq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BB162E29-4E2C-4170-AAA4-225A0F09D5C5}"/>
                </a:ext>
              </a:extLst>
            </p:cNvPr>
            <p:cNvSpPr txBox="1"/>
            <p:nvPr/>
          </p:nvSpPr>
          <p:spPr>
            <a:xfrm>
              <a:off x="16176714" y="9170206"/>
              <a:ext cx="3092866" cy="67536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50804" tIns="50804" rIns="50804" bIns="50804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ts val="3425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A4807B92-95CF-4BB2-9067-13D6D7153F35}"/>
              </a:ext>
            </a:extLst>
          </p:cNvPr>
          <p:cNvSpPr txBox="1"/>
          <p:nvPr/>
        </p:nvSpPr>
        <p:spPr>
          <a:xfrm>
            <a:off x="16510607" y="9443987"/>
            <a:ext cx="1451372" cy="2947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252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Inter"/>
                <a:ea typeface="Inter"/>
                <a:cs typeface="Inter"/>
              </a:rPr>
              <a:t>Page 06</a:t>
            </a:r>
          </a:p>
        </p:txBody>
      </p:sp>
      <p:sp>
        <p:nvSpPr>
          <p:cNvPr id="10" name="AutoShape 10">
            <a:extLst>
              <a:ext uri="{FF2B5EF4-FFF2-40B4-BE49-F238E27FC236}">
                <a16:creationId xmlns:a16="http://schemas.microsoft.com/office/drawing/2014/main" id="{8BCAEEE0-EB48-4AA1-96E1-C8EEF7A5EE56}"/>
              </a:ext>
            </a:extLst>
          </p:cNvPr>
          <p:cNvSpPr/>
          <p:nvPr/>
        </p:nvSpPr>
        <p:spPr>
          <a:xfrm flipV="1">
            <a:off x="904131" y="9673172"/>
            <a:ext cx="15272573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19046" cap="flat">
            <a:solidFill>
              <a:srgbClr val="FFFFFF"/>
            </a:solidFill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67B0BBE7-E6B2-491F-B920-B78112975B98}"/>
              </a:ext>
            </a:extLst>
          </p:cNvPr>
          <p:cNvSpPr/>
          <p:nvPr/>
        </p:nvSpPr>
        <p:spPr>
          <a:xfrm>
            <a:off x="1345228" y="3238503"/>
            <a:ext cx="6018763" cy="4948723"/>
          </a:xfrm>
          <a:custGeom>
            <a:avLst/>
            <a:gdLst>
              <a:gd name="f0" fmla="val w"/>
              <a:gd name="f1" fmla="val h"/>
              <a:gd name="f2" fmla="val 0"/>
              <a:gd name="f3" fmla="val 5917431"/>
              <a:gd name="f4" fmla="val 4818310"/>
              <a:gd name="f5" fmla="val 5917432"/>
              <a:gd name="f6" fmla="*/ f0 1 5917431"/>
              <a:gd name="f7" fmla="*/ f1 1 4818310"/>
              <a:gd name="f8" fmla="val f2"/>
              <a:gd name="f9" fmla="val f3"/>
              <a:gd name="f10" fmla="val f4"/>
              <a:gd name="f11" fmla="+- f10 0 f8"/>
              <a:gd name="f12" fmla="+- f9 0 f8"/>
              <a:gd name="f13" fmla="*/ f12 1 5917431"/>
              <a:gd name="f14" fmla="*/ f11 1 4818310"/>
              <a:gd name="f15" fmla="*/ f8 1 f13"/>
              <a:gd name="f16" fmla="*/ f9 1 f13"/>
              <a:gd name="f17" fmla="*/ f8 1 f14"/>
              <a:gd name="f18" fmla="*/ f10 1 f14"/>
              <a:gd name="f19" fmla="*/ f15 f6 1"/>
              <a:gd name="f20" fmla="*/ f16 f6 1"/>
              <a:gd name="f21" fmla="*/ f18 f7 1"/>
              <a:gd name="f22" fmla="*/ f17 f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22" r="f20" b="f21"/>
            <a:pathLst>
              <a:path w="5917431" h="4818310">
                <a:moveTo>
                  <a:pt x="f2" y="f2"/>
                </a:moveTo>
                <a:lnTo>
                  <a:pt x="f5" y="f2"/>
                </a:lnTo>
                <a:lnTo>
                  <a:pt x="f5" y="f4"/>
                </a:lnTo>
                <a:lnTo>
                  <a:pt x="f2" y="f4"/>
                </a:lnTo>
                <a:lnTo>
                  <a:pt x="f2" y="f2"/>
                </a:lnTo>
                <a:close/>
              </a:path>
            </a:pathLst>
          </a:custGeom>
          <a:blipFill>
            <a:blip r:embed="rId5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443163D3-45CB-4813-A0F9-3C0EBBFF9A01}"/>
              </a:ext>
            </a:extLst>
          </p:cNvPr>
          <p:cNvSpPr/>
          <p:nvPr/>
        </p:nvSpPr>
        <p:spPr>
          <a:xfrm>
            <a:off x="9144000" y="2842942"/>
            <a:ext cx="8691728" cy="5834320"/>
          </a:xfrm>
          <a:custGeom>
            <a:avLst/>
            <a:gdLst>
              <a:gd name="f0" fmla="val w"/>
              <a:gd name="f1" fmla="val h"/>
              <a:gd name="f2" fmla="val 0"/>
              <a:gd name="f3" fmla="val 8691725"/>
              <a:gd name="f4" fmla="val 5834320"/>
              <a:gd name="f5" fmla="val 5834321"/>
              <a:gd name="f6" fmla="*/ f0 1 8691725"/>
              <a:gd name="f7" fmla="*/ f1 1 5834320"/>
              <a:gd name="f8" fmla="val f2"/>
              <a:gd name="f9" fmla="val f3"/>
              <a:gd name="f10" fmla="val f4"/>
              <a:gd name="f11" fmla="+- f10 0 f8"/>
              <a:gd name="f12" fmla="+- f9 0 f8"/>
              <a:gd name="f13" fmla="*/ f12 1 8691725"/>
              <a:gd name="f14" fmla="*/ f11 1 5834320"/>
              <a:gd name="f15" fmla="*/ f8 1 f13"/>
              <a:gd name="f16" fmla="*/ f9 1 f13"/>
              <a:gd name="f17" fmla="*/ f8 1 f14"/>
              <a:gd name="f18" fmla="*/ f10 1 f14"/>
              <a:gd name="f19" fmla="*/ f15 f6 1"/>
              <a:gd name="f20" fmla="*/ f16 f6 1"/>
              <a:gd name="f21" fmla="*/ f18 f7 1"/>
              <a:gd name="f22" fmla="*/ f17 f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22" r="f20" b="f21"/>
            <a:pathLst>
              <a:path w="8691725" h="5834320">
                <a:moveTo>
                  <a:pt x="f2" y="f2"/>
                </a:moveTo>
                <a:lnTo>
                  <a:pt x="f3" y="f2"/>
                </a:lnTo>
                <a:lnTo>
                  <a:pt x="f3" y="f5"/>
                </a:lnTo>
                <a:lnTo>
                  <a:pt x="f2" y="f5"/>
                </a:lnTo>
                <a:lnTo>
                  <a:pt x="f2" y="f2"/>
                </a:lnTo>
                <a:close/>
              </a:path>
            </a:pathLst>
          </a:custGeom>
          <a:blipFill>
            <a:blip r:embed="rId6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Hardness ratio is consistent over time expect the last segment (see arrow). Increased in hardness ratio indicates that there is increased absorption because of absorption in the stellar wind. </a:t>
            </a:r>
          </a:p>
        </p:txBody>
      </p:sp>
      <p:sp>
        <p:nvSpPr>
          <p:cNvPr id="13" name="Down Arrow 15">
            <a:extLst>
              <a:ext uri="{FF2B5EF4-FFF2-40B4-BE49-F238E27FC236}">
                <a16:creationId xmlns:a16="http://schemas.microsoft.com/office/drawing/2014/main" id="{54458911-4B08-480D-A394-E4449BBC3590}"/>
              </a:ext>
            </a:extLst>
          </p:cNvPr>
          <p:cNvSpPr/>
          <p:nvPr/>
        </p:nvSpPr>
        <p:spPr>
          <a:xfrm>
            <a:off x="15392396" y="5905496"/>
            <a:ext cx="408435" cy="748646"/>
          </a:xfrm>
          <a:custGeom>
            <a:avLst>
              <a:gd name="f0" fmla="val 15708"/>
              <a:gd name="f1" fmla="val 7859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pin 0 f1 10800"/>
              <a:gd name="f15" fmla="pin 0 f0 21600"/>
              <a:gd name="f16" fmla="*/ f10 f2 1"/>
              <a:gd name="f17" fmla="*/ f11 f2 1"/>
              <a:gd name="f18" fmla="val f14"/>
              <a:gd name="f19" fmla="val f15"/>
              <a:gd name="f20" fmla="+- 21600 0 f14"/>
              <a:gd name="f21" fmla="*/ f14 f12 1"/>
              <a:gd name="f22" fmla="*/ f15 f13 1"/>
              <a:gd name="f23" fmla="*/ 0 f13 1"/>
              <a:gd name="f24" fmla="*/ 0 f12 1"/>
              <a:gd name="f25" fmla="*/ f16 1 f4"/>
              <a:gd name="f26" fmla="*/ 21600 f12 1"/>
              <a:gd name="f27" fmla="*/ f17 1 f4"/>
              <a:gd name="f28" fmla="+- 21600 0 f19"/>
              <a:gd name="f29" fmla="*/ f18 f12 1"/>
              <a:gd name="f30" fmla="*/ f20 f12 1"/>
              <a:gd name="f31" fmla="*/ f19 f13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3 1"/>
            </a:gdLst>
            <a:ahLst>
              <a:ahXY gdRefX="f1" minX="f7" maxX="f9" gdRefY="f0" minY="f7" maxY="f8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4" y="f31"/>
              </a:cxn>
              <a:cxn ang="f33">
                <a:pos x="f26" y="f31"/>
              </a:cxn>
            </a:cxnLst>
            <a:rect l="f29" t="f23" r="f30" b="f37"/>
            <a:pathLst>
              <a:path w="21600" h="21600">
                <a:moveTo>
                  <a:pt x="f18" y="f7"/>
                </a:moveTo>
                <a:lnTo>
                  <a:pt x="f18" y="f19"/>
                </a:lnTo>
                <a:lnTo>
                  <a:pt x="f7" y="f19"/>
                </a:lnTo>
                <a:lnTo>
                  <a:pt x="f9" y="f8"/>
                </a:lnTo>
                <a:lnTo>
                  <a:pt x="f8" y="f19"/>
                </a:lnTo>
                <a:lnTo>
                  <a:pt x="f20" y="f19"/>
                </a:lnTo>
                <a:lnTo>
                  <a:pt x="f20" y="f7"/>
                </a:lnTo>
                <a:close/>
              </a:path>
            </a:pathLst>
          </a:custGeom>
          <a:solidFill>
            <a:srgbClr val="4F81BD"/>
          </a:solidFill>
          <a:ln w="25402" cap="flat">
            <a:solidFill>
              <a:srgbClr val="1C334E"/>
            </a:solidFill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AB05011-C7F6-4540-A821-975538081155}"/>
              </a:ext>
            </a:extLst>
          </p:cNvPr>
          <p:cNvSpPr/>
          <p:nvPr/>
        </p:nvSpPr>
        <p:spPr>
          <a:xfrm>
            <a:off x="-132158" y="36402"/>
            <a:ext cx="18288000" cy="10287000"/>
          </a:xfrm>
          <a:custGeom>
            <a:avLst/>
            <a:gdLst>
              <a:gd name="f0" fmla="val w"/>
              <a:gd name="f1" fmla="val h"/>
              <a:gd name="f2" fmla="val 0"/>
              <a:gd name="f3" fmla="val 18288000"/>
              <a:gd name="f4" fmla="val 10287000"/>
              <a:gd name="f5" fmla="*/ f0 1 18288000"/>
              <a:gd name="f6" fmla="*/ f1 1 10287000"/>
              <a:gd name="f7" fmla="val f2"/>
              <a:gd name="f8" fmla="val f3"/>
              <a:gd name="f9" fmla="val f4"/>
              <a:gd name="f10" fmla="+- f9 0 f7"/>
              <a:gd name="f11" fmla="+- f8 0 f7"/>
              <a:gd name="f12" fmla="*/ f11 1 18288000"/>
              <a:gd name="f13" fmla="*/ f10 1 10287000"/>
              <a:gd name="f14" fmla="*/ f7 1 f12"/>
              <a:gd name="f15" fmla="*/ f8 1 f12"/>
              <a:gd name="f16" fmla="*/ f7 1 f13"/>
              <a:gd name="f17" fmla="*/ f9 1 f13"/>
              <a:gd name="f18" fmla="*/ f14 f5 1"/>
              <a:gd name="f19" fmla="*/ f15 f5 1"/>
              <a:gd name="f20" fmla="*/ f17 f6 1"/>
              <a:gd name="f21" fmla="*/ f16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21" r="f19" b="f20"/>
            <a:pathLst>
              <a:path w="18288000" h="10287000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lnTo>
                  <a:pt x="f2" y="f2"/>
                </a:lnTo>
                <a:close/>
              </a:path>
            </a:pathLst>
          </a:custGeom>
          <a:blipFill>
            <a:blip r:embed="rId2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A9ED681-5919-4926-B31B-EDA257F87102}"/>
              </a:ext>
            </a:extLst>
          </p:cNvPr>
          <p:cNvSpPr/>
          <p:nvPr/>
        </p:nvSpPr>
        <p:spPr>
          <a:xfrm>
            <a:off x="7343326" y="3946779"/>
            <a:ext cx="2698577" cy="1494339"/>
          </a:xfrm>
          <a:custGeom>
            <a:avLst/>
            <a:gdLst>
              <a:gd name="f0" fmla="val w"/>
              <a:gd name="f1" fmla="val h"/>
              <a:gd name="f2" fmla="val 0"/>
              <a:gd name="f3" fmla="val 2698575"/>
              <a:gd name="f4" fmla="val 1494336"/>
              <a:gd name="f5" fmla="*/ f0 1 2698575"/>
              <a:gd name="f6" fmla="*/ f1 1 1494336"/>
              <a:gd name="f7" fmla="val f2"/>
              <a:gd name="f8" fmla="val f3"/>
              <a:gd name="f9" fmla="val f4"/>
              <a:gd name="f10" fmla="+- f9 0 f7"/>
              <a:gd name="f11" fmla="+- f8 0 f7"/>
              <a:gd name="f12" fmla="*/ f11 1 2698575"/>
              <a:gd name="f13" fmla="*/ f10 1 1494336"/>
              <a:gd name="f14" fmla="*/ f7 1 f12"/>
              <a:gd name="f15" fmla="*/ f8 1 f12"/>
              <a:gd name="f16" fmla="*/ f7 1 f13"/>
              <a:gd name="f17" fmla="*/ f9 1 f13"/>
              <a:gd name="f18" fmla="*/ f14 f5 1"/>
              <a:gd name="f19" fmla="*/ f15 f5 1"/>
              <a:gd name="f20" fmla="*/ f17 f6 1"/>
              <a:gd name="f21" fmla="*/ f16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21" r="f19" b="f20"/>
            <a:pathLst>
              <a:path w="2698575" h="1494336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lnTo>
                  <a:pt x="f2" y="f2"/>
                </a:lnTo>
                <a:close/>
              </a:path>
            </a:pathLst>
          </a:custGeom>
          <a:blipFill>
            <a:blip r:embed="rId3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E5E9120-E52B-4DCF-B351-880A82A413C6}"/>
              </a:ext>
            </a:extLst>
          </p:cNvPr>
          <p:cNvSpPr/>
          <p:nvPr/>
        </p:nvSpPr>
        <p:spPr>
          <a:xfrm>
            <a:off x="12756968" y="3631064"/>
            <a:ext cx="1860282" cy="1839205"/>
          </a:xfrm>
          <a:custGeom>
            <a:avLst/>
            <a:gdLst>
              <a:gd name="f0" fmla="val w"/>
              <a:gd name="f1" fmla="val h"/>
              <a:gd name="f2" fmla="val 0"/>
              <a:gd name="f3" fmla="val 1860285"/>
              <a:gd name="f4" fmla="val 1839202"/>
              <a:gd name="f5" fmla="val 1839201"/>
              <a:gd name="f6" fmla="*/ f0 1 1860285"/>
              <a:gd name="f7" fmla="*/ f1 1 1839202"/>
              <a:gd name="f8" fmla="val f2"/>
              <a:gd name="f9" fmla="val f3"/>
              <a:gd name="f10" fmla="val f4"/>
              <a:gd name="f11" fmla="+- f10 0 f8"/>
              <a:gd name="f12" fmla="+- f9 0 f8"/>
              <a:gd name="f13" fmla="*/ f12 1 1860285"/>
              <a:gd name="f14" fmla="*/ f11 1 1839202"/>
              <a:gd name="f15" fmla="*/ f8 1 f13"/>
              <a:gd name="f16" fmla="*/ f9 1 f13"/>
              <a:gd name="f17" fmla="*/ f8 1 f14"/>
              <a:gd name="f18" fmla="*/ f10 1 f14"/>
              <a:gd name="f19" fmla="*/ f15 f6 1"/>
              <a:gd name="f20" fmla="*/ f16 f6 1"/>
              <a:gd name="f21" fmla="*/ f18 f7 1"/>
              <a:gd name="f22" fmla="*/ f17 f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22" r="f20" b="f21"/>
            <a:pathLst>
              <a:path w="1860285" h="1839202">
                <a:moveTo>
                  <a:pt x="f2" y="f2"/>
                </a:moveTo>
                <a:lnTo>
                  <a:pt x="f3" y="f2"/>
                </a:lnTo>
                <a:lnTo>
                  <a:pt x="f3" y="f5"/>
                </a:lnTo>
                <a:lnTo>
                  <a:pt x="f2" y="f5"/>
                </a:lnTo>
                <a:lnTo>
                  <a:pt x="f2" y="f2"/>
                </a:lnTo>
                <a:close/>
              </a:path>
            </a:pathLst>
          </a:custGeom>
          <a:blipFill>
            <a:blip r:embed="rId4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3C9E65D2-5191-4B71-B043-6DA69D321F1A}"/>
              </a:ext>
            </a:extLst>
          </p:cNvPr>
          <p:cNvSpPr txBox="1"/>
          <p:nvPr/>
        </p:nvSpPr>
        <p:spPr>
          <a:xfrm>
            <a:off x="4876796" y="847109"/>
            <a:ext cx="8270080" cy="100027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ts val="7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500" b="1" i="0" u="none" strike="noStrike" kern="1200" cap="none" spc="0" baseline="0">
                <a:solidFill>
                  <a:srgbClr val="FFFFFF"/>
                </a:solidFill>
                <a:uFillTx/>
                <a:latin typeface="Gotham Bold"/>
                <a:ea typeface="Gotham Bold"/>
                <a:cs typeface="Gotham Bold"/>
              </a:rPr>
              <a:t>Spectral fitting 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3A5CE0D7-136B-429D-B5FF-22BD80CFDC28}"/>
              </a:ext>
            </a:extLst>
          </p:cNvPr>
          <p:cNvSpPr txBox="1"/>
          <p:nvPr/>
        </p:nvSpPr>
        <p:spPr>
          <a:xfrm>
            <a:off x="16510607" y="9443987"/>
            <a:ext cx="1451372" cy="6153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252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Inter"/>
                <a:ea typeface="Inter"/>
                <a:cs typeface="Inter"/>
              </a:rPr>
              <a:t>Page 08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ts val="252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Inter"/>
              <a:ea typeface="Inter"/>
              <a:cs typeface="Inter"/>
            </a:endParaRPr>
          </a:p>
        </p:txBody>
      </p:sp>
      <p:sp>
        <p:nvSpPr>
          <p:cNvPr id="7" name="Freeform 13">
            <a:extLst>
              <a:ext uri="{FF2B5EF4-FFF2-40B4-BE49-F238E27FC236}">
                <a16:creationId xmlns:a16="http://schemas.microsoft.com/office/drawing/2014/main" id="{9C14EA6C-3232-487D-BE18-141420CEB5D3}"/>
              </a:ext>
            </a:extLst>
          </p:cNvPr>
          <p:cNvSpPr/>
          <p:nvPr/>
        </p:nvSpPr>
        <p:spPr>
          <a:xfrm>
            <a:off x="1918411" y="2413549"/>
            <a:ext cx="7034332" cy="5532696"/>
          </a:xfrm>
          <a:custGeom>
            <a:avLst/>
            <a:gdLst>
              <a:gd name="f0" fmla="val w"/>
              <a:gd name="f1" fmla="val h"/>
              <a:gd name="f2" fmla="val 0"/>
              <a:gd name="f3" fmla="val 5323139"/>
              <a:gd name="f4" fmla="val 4359397"/>
              <a:gd name="f5" fmla="val 4359396"/>
              <a:gd name="f6" fmla="*/ f0 1 5323139"/>
              <a:gd name="f7" fmla="*/ f1 1 4359397"/>
              <a:gd name="f8" fmla="val f2"/>
              <a:gd name="f9" fmla="val f3"/>
              <a:gd name="f10" fmla="val f4"/>
              <a:gd name="f11" fmla="+- f10 0 f8"/>
              <a:gd name="f12" fmla="+- f9 0 f8"/>
              <a:gd name="f13" fmla="*/ f12 1 5323139"/>
              <a:gd name="f14" fmla="*/ f11 1 4359397"/>
              <a:gd name="f15" fmla="*/ f8 1 f13"/>
              <a:gd name="f16" fmla="*/ f9 1 f13"/>
              <a:gd name="f17" fmla="*/ f8 1 f14"/>
              <a:gd name="f18" fmla="*/ f10 1 f14"/>
              <a:gd name="f19" fmla="*/ f15 f6 1"/>
              <a:gd name="f20" fmla="*/ f16 f6 1"/>
              <a:gd name="f21" fmla="*/ f18 f7 1"/>
              <a:gd name="f22" fmla="*/ f17 f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22" r="f20" b="f21"/>
            <a:pathLst>
              <a:path w="5323139" h="4359397">
                <a:moveTo>
                  <a:pt x="f2" y="f2"/>
                </a:moveTo>
                <a:lnTo>
                  <a:pt x="f3" y="f2"/>
                </a:lnTo>
                <a:lnTo>
                  <a:pt x="f3" y="f5"/>
                </a:lnTo>
                <a:lnTo>
                  <a:pt x="f2" y="f5"/>
                </a:lnTo>
                <a:lnTo>
                  <a:pt x="f2" y="f2"/>
                </a:lnTo>
                <a:close/>
              </a:path>
            </a:pathLst>
          </a:custGeom>
          <a:blipFill>
            <a:blip r:embed="rId5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Content Placeholder 16">
            <a:extLst>
              <a:ext uri="{FF2B5EF4-FFF2-40B4-BE49-F238E27FC236}">
                <a16:creationId xmlns:a16="http://schemas.microsoft.com/office/drawing/2014/main" id="{748B0ED1-7EC6-4039-B9AE-54156CAF3E0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041904" y="3086109"/>
            <a:ext cx="5664506" cy="4647136"/>
          </a:xfrm>
        </p:spPr>
        <p:txBody>
          <a:bodyPr/>
          <a:lstStyle/>
          <a:p>
            <a:pPr lvl="0"/>
            <a:r>
              <a:rPr lang="en-US">
                <a:solidFill>
                  <a:srgbClr val="FFFFFF"/>
                </a:solidFill>
              </a:rPr>
              <a:t>We fit the average spectrum to measure the absorption column density of ~3*10^22 atoms/cm^2. </a:t>
            </a:r>
          </a:p>
        </p:txBody>
      </p:sp>
      <p:sp>
        <p:nvSpPr>
          <p:cNvPr id="9" name="AutoShape 10">
            <a:extLst>
              <a:ext uri="{FF2B5EF4-FFF2-40B4-BE49-F238E27FC236}">
                <a16:creationId xmlns:a16="http://schemas.microsoft.com/office/drawing/2014/main" id="{C917BB5C-BEEF-48D5-B397-3D98F454EF20}"/>
              </a:ext>
            </a:extLst>
          </p:cNvPr>
          <p:cNvSpPr/>
          <p:nvPr/>
        </p:nvSpPr>
        <p:spPr>
          <a:xfrm flipV="1">
            <a:off x="1056534" y="9825575"/>
            <a:ext cx="15272573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19046" cap="flat">
            <a:solidFill>
              <a:srgbClr val="FFFFFF"/>
            </a:solidFill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grpSp>
        <p:nvGrpSpPr>
          <p:cNvPr id="10" name="Group 6">
            <a:extLst>
              <a:ext uri="{FF2B5EF4-FFF2-40B4-BE49-F238E27FC236}">
                <a16:creationId xmlns:a16="http://schemas.microsoft.com/office/drawing/2014/main" id="{3A1E69B2-FF23-4216-8245-E2FEC9CD08F8}"/>
              </a:ext>
            </a:extLst>
          </p:cNvPr>
          <p:cNvGrpSpPr/>
          <p:nvPr/>
        </p:nvGrpSpPr>
        <p:grpSpPr>
          <a:xfrm>
            <a:off x="16329108" y="9383563"/>
            <a:ext cx="3092866" cy="675366"/>
            <a:chOff x="16329108" y="9383563"/>
            <a:chExt cx="3092866" cy="675366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EAB8E93C-CDCB-428F-A582-D9F6435828A6}"/>
                </a:ext>
              </a:extLst>
            </p:cNvPr>
            <p:cNvSpPr/>
            <p:nvPr/>
          </p:nvSpPr>
          <p:spPr>
            <a:xfrm>
              <a:off x="16329108" y="9600559"/>
              <a:ext cx="3092866" cy="45837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14582"/>
                <a:gd name="f4" fmla="val 120724"/>
                <a:gd name="f5" fmla="*/ f0 1 814582"/>
                <a:gd name="f6" fmla="*/ f1 1 120724"/>
                <a:gd name="f7" fmla="val f2"/>
                <a:gd name="f8" fmla="val f3"/>
                <a:gd name="f9" fmla="val f4"/>
                <a:gd name="f10" fmla="+- f9 0 f7"/>
                <a:gd name="f11" fmla="+- f8 0 f7"/>
                <a:gd name="f12" fmla="*/ f11 1 814582"/>
                <a:gd name="f13" fmla="*/ f10 1 120724"/>
                <a:gd name="f14" fmla="*/ f7 1 f12"/>
                <a:gd name="f15" fmla="*/ f8 1 f12"/>
                <a:gd name="f16" fmla="*/ f7 1 f13"/>
                <a:gd name="f17" fmla="*/ f9 1 f13"/>
                <a:gd name="f18" fmla="*/ f14 f5 1"/>
                <a:gd name="f19" fmla="*/ f15 f5 1"/>
                <a:gd name="f20" fmla="*/ f17 f6 1"/>
                <a:gd name="f21" fmla="*/ f16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814582" h="120724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46" cap="sq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98644B70-76F4-4F30-A0C6-37DE8AC39971}"/>
                </a:ext>
              </a:extLst>
            </p:cNvPr>
            <p:cNvSpPr txBox="1"/>
            <p:nvPr/>
          </p:nvSpPr>
          <p:spPr>
            <a:xfrm>
              <a:off x="16329108" y="9383563"/>
              <a:ext cx="3092866" cy="67536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50804" tIns="50804" rIns="50804" bIns="50804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ts val="3425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13" name="TextBox 9">
            <a:extLst>
              <a:ext uri="{FF2B5EF4-FFF2-40B4-BE49-F238E27FC236}">
                <a16:creationId xmlns:a16="http://schemas.microsoft.com/office/drawing/2014/main" id="{D3CFDF77-8B82-4175-9DCF-8125A0BD9BAD}"/>
              </a:ext>
            </a:extLst>
          </p:cNvPr>
          <p:cNvSpPr txBox="1"/>
          <p:nvPr/>
        </p:nvSpPr>
        <p:spPr>
          <a:xfrm>
            <a:off x="16510607" y="9672587"/>
            <a:ext cx="1451372" cy="2947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252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Inter"/>
                <a:ea typeface="Inter"/>
                <a:cs typeface="Inter"/>
              </a:rPr>
              <a:t>Page 07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9B9FFDB-9ABA-4F1D-8A5B-2870C6749E21}"/>
              </a:ext>
            </a:extLst>
          </p:cNvPr>
          <p:cNvSpPr/>
          <p:nvPr/>
        </p:nvSpPr>
        <p:spPr>
          <a:xfrm>
            <a:off x="34875" y="-59527"/>
            <a:ext cx="18288000" cy="10287000"/>
          </a:xfrm>
          <a:custGeom>
            <a:avLst/>
            <a:gdLst>
              <a:gd name="f0" fmla="val w"/>
              <a:gd name="f1" fmla="val h"/>
              <a:gd name="f2" fmla="val 0"/>
              <a:gd name="f3" fmla="val 18288000"/>
              <a:gd name="f4" fmla="val 10287000"/>
              <a:gd name="f5" fmla="*/ f0 1 18288000"/>
              <a:gd name="f6" fmla="*/ f1 1 10287000"/>
              <a:gd name="f7" fmla="val f2"/>
              <a:gd name="f8" fmla="val f3"/>
              <a:gd name="f9" fmla="val f4"/>
              <a:gd name="f10" fmla="+- f9 0 f7"/>
              <a:gd name="f11" fmla="+- f8 0 f7"/>
              <a:gd name="f12" fmla="*/ f11 1 18288000"/>
              <a:gd name="f13" fmla="*/ f10 1 10287000"/>
              <a:gd name="f14" fmla="*/ f7 1 f12"/>
              <a:gd name="f15" fmla="*/ f8 1 f12"/>
              <a:gd name="f16" fmla="*/ f7 1 f13"/>
              <a:gd name="f17" fmla="*/ f9 1 f13"/>
              <a:gd name="f18" fmla="*/ f14 f5 1"/>
              <a:gd name="f19" fmla="*/ f15 f5 1"/>
              <a:gd name="f20" fmla="*/ f17 f6 1"/>
              <a:gd name="f21" fmla="*/ f16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21" r="f19" b="f20"/>
            <a:pathLst>
              <a:path w="18288000" h="10287000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lnTo>
                  <a:pt x="f2" y="f2"/>
                </a:lnTo>
                <a:close/>
              </a:path>
            </a:pathLst>
          </a:custGeom>
          <a:blipFill>
            <a:blip r:embed="rId2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59ADC6A4-0D7B-4106-B3F7-49A13CE44DDC}"/>
              </a:ext>
            </a:extLst>
          </p:cNvPr>
          <p:cNvSpPr txBox="1"/>
          <p:nvPr/>
        </p:nvSpPr>
        <p:spPr>
          <a:xfrm>
            <a:off x="5391448" y="994409"/>
            <a:ext cx="7505111" cy="10001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7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500" b="1" i="0" u="none" strike="noStrike" kern="1200" cap="none" spc="0" baseline="0">
                <a:solidFill>
                  <a:srgbClr val="FFFFFF"/>
                </a:solidFill>
                <a:uFillTx/>
                <a:latin typeface="Gotham Bold"/>
                <a:ea typeface="Gotham Bold"/>
                <a:cs typeface="Gotham Bold"/>
              </a:rPr>
              <a:t>Future Directions</a:t>
            </a: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87D48711-1787-4C7C-94BB-DBCE512DD318}"/>
              </a:ext>
            </a:extLst>
          </p:cNvPr>
          <p:cNvGrpSpPr/>
          <p:nvPr/>
        </p:nvGrpSpPr>
        <p:grpSpPr>
          <a:xfrm>
            <a:off x="16176714" y="9170206"/>
            <a:ext cx="3092866" cy="675366"/>
            <a:chOff x="16176714" y="9170206"/>
            <a:chExt cx="3092866" cy="675366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31259DAD-DB00-4124-9C81-0C649F4AD950}"/>
                </a:ext>
              </a:extLst>
            </p:cNvPr>
            <p:cNvSpPr/>
            <p:nvPr/>
          </p:nvSpPr>
          <p:spPr>
            <a:xfrm>
              <a:off x="16176714" y="9387202"/>
              <a:ext cx="3092866" cy="45837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14582"/>
                <a:gd name="f4" fmla="val 120724"/>
                <a:gd name="f5" fmla="*/ f0 1 814582"/>
                <a:gd name="f6" fmla="*/ f1 1 120724"/>
                <a:gd name="f7" fmla="val f2"/>
                <a:gd name="f8" fmla="val f3"/>
                <a:gd name="f9" fmla="val f4"/>
                <a:gd name="f10" fmla="+- f9 0 f7"/>
                <a:gd name="f11" fmla="+- f8 0 f7"/>
                <a:gd name="f12" fmla="*/ f11 1 814582"/>
                <a:gd name="f13" fmla="*/ f10 1 120724"/>
                <a:gd name="f14" fmla="*/ f7 1 f12"/>
                <a:gd name="f15" fmla="*/ f8 1 f12"/>
                <a:gd name="f16" fmla="*/ f7 1 f13"/>
                <a:gd name="f17" fmla="*/ f9 1 f13"/>
                <a:gd name="f18" fmla="*/ f14 f5 1"/>
                <a:gd name="f19" fmla="*/ f15 f5 1"/>
                <a:gd name="f20" fmla="*/ f17 f6 1"/>
                <a:gd name="f21" fmla="*/ f16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814582" h="120724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46" cap="sq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D9EDEB44-C816-4394-B035-A3F801AD5871}"/>
                </a:ext>
              </a:extLst>
            </p:cNvPr>
            <p:cNvSpPr txBox="1"/>
            <p:nvPr/>
          </p:nvSpPr>
          <p:spPr>
            <a:xfrm>
              <a:off x="16176714" y="9170206"/>
              <a:ext cx="3092866" cy="67536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50804" tIns="50804" rIns="50804" bIns="50804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ts val="3425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FEBA139B-7110-4C08-97A5-E535B7B2121E}"/>
              </a:ext>
            </a:extLst>
          </p:cNvPr>
          <p:cNvSpPr txBox="1"/>
          <p:nvPr/>
        </p:nvSpPr>
        <p:spPr>
          <a:xfrm>
            <a:off x="16541084" y="9474464"/>
            <a:ext cx="1451372" cy="2947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252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Inter"/>
                <a:ea typeface="Inter"/>
                <a:cs typeface="Inter"/>
              </a:rPr>
              <a:t>Page 08</a:t>
            </a: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AD9A0A45-3421-413B-80B7-1821A133B96F}"/>
              </a:ext>
            </a:extLst>
          </p:cNvPr>
          <p:cNvSpPr/>
          <p:nvPr/>
        </p:nvSpPr>
        <p:spPr>
          <a:xfrm flipV="1">
            <a:off x="904131" y="9673172"/>
            <a:ext cx="15272573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19046" cap="flat">
            <a:solidFill>
              <a:srgbClr val="FFFFFF"/>
            </a:solidFill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4CF98CFE-E035-4FE4-8523-0D81A3AEDFBC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1584956" y="3081848"/>
            <a:ext cx="8610603" cy="4114800"/>
          </a:xfrm>
        </p:spPr>
        <p:txBody>
          <a:bodyPr/>
          <a:lstStyle/>
          <a:p>
            <a:pPr marL="457200" lvl="0" indent="-457200">
              <a:buChar char="•"/>
            </a:pPr>
            <a:r>
              <a:rPr lang="en-US">
                <a:solidFill>
                  <a:srgbClr val="FFFFFF"/>
                </a:solidFill>
              </a:rPr>
              <a:t>Measure absorption changes over small segments.</a:t>
            </a:r>
            <a:endParaRPr lang="en-US"/>
          </a:p>
          <a:p>
            <a:pPr lvl="0"/>
            <a:endParaRPr lang="en-US">
              <a:solidFill>
                <a:srgbClr val="FFFFFF"/>
              </a:solidFill>
            </a:endParaRPr>
          </a:p>
          <a:p>
            <a:pPr marL="457200" lvl="0" indent="-457200">
              <a:buChar char="•"/>
            </a:pPr>
            <a:r>
              <a:rPr lang="en-US">
                <a:solidFill>
                  <a:srgbClr val="FFFFFF"/>
                </a:solidFill>
              </a:rPr>
              <a:t>Estimate the size of the clump</a:t>
            </a:r>
            <a:endParaRPr lang="en-US">
              <a:solidFill>
                <a:srgbClr val="FFFFFF"/>
              </a:solidFill>
              <a:cs typeface="Calibri"/>
            </a:endParaRPr>
          </a:p>
          <a:p>
            <a:pPr lvl="0"/>
            <a:endParaRPr lang="en-US">
              <a:solidFill>
                <a:srgbClr val="FFFFFF"/>
              </a:solidFill>
            </a:endParaRPr>
          </a:p>
          <a:p>
            <a:pPr marL="457200" lvl="0" indent="-457200">
              <a:buChar char="•"/>
            </a:pPr>
            <a:r>
              <a:rPr lang="en-US">
                <a:solidFill>
                  <a:srgbClr val="FFFFFF"/>
                </a:solidFill>
              </a:rPr>
              <a:t>Perform detailed spectral fitting to understand the nature of the companion star in the source (black hole versus neutron star) </a:t>
            </a:r>
            <a:endParaRPr lang="en-US">
              <a:solidFill>
                <a:srgbClr val="FFFFFF"/>
              </a:solidFill>
              <a:cs typeface="Calibri"/>
            </a:endParaRPr>
          </a:p>
        </p:txBody>
      </p:sp>
      <p:pic>
        <p:nvPicPr>
          <p:cNvPr id="10" name="Picture 11" descr="What Are Stars?: A Guide">
            <a:extLst>
              <a:ext uri="{FF2B5EF4-FFF2-40B4-BE49-F238E27FC236}">
                <a16:creationId xmlns:a16="http://schemas.microsoft.com/office/drawing/2014/main" id="{2F8F1DB6-2A11-450A-B657-89362720E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2283" y="2574035"/>
            <a:ext cx="7696203" cy="519989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5E158B290FB04C85E3A58298661110" ma:contentTypeVersion="13" ma:contentTypeDescription="Create a new document." ma:contentTypeScope="" ma:versionID="41b7ff091aec529c3daf81507e8b0ec8">
  <xsd:schema xmlns:xsd="http://www.w3.org/2001/XMLSchema" xmlns:xs="http://www.w3.org/2001/XMLSchema" xmlns:p="http://schemas.microsoft.com/office/2006/metadata/properties" xmlns:ns2="18db2308-d939-430a-b691-238a8dea59b6" xmlns:ns3="5b8b13da-f81b-454a-95eb-607e33c0c50f" targetNamespace="http://schemas.microsoft.com/office/2006/metadata/properties" ma:root="true" ma:fieldsID="a3353ca290599b369a1ae03541399586" ns2:_="" ns3:_="">
    <xsd:import namespace="18db2308-d939-430a-b691-238a8dea59b6"/>
    <xsd:import namespace="5b8b13da-f81b-454a-95eb-607e33c0c5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db2308-d939-430a-b691-238a8dea59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1dced58-e0b4-42b2-b81d-05092f917f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8b13da-f81b-454a-95eb-607e33c0c50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3870a5b-0f6f-4a43-975e-bd6ec4c6147b}" ma:internalName="TaxCatchAll" ma:showField="CatchAllData" ma:web="5b8b13da-f81b-454a-95eb-607e33c0c5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8db2308-d939-430a-b691-238a8dea59b6">
      <Terms xmlns="http://schemas.microsoft.com/office/infopath/2007/PartnerControls"/>
    </lcf76f155ced4ddcb4097134ff3c332f>
    <TaxCatchAll xmlns="5b8b13da-f81b-454a-95eb-607e33c0c50f" xsi:nil="true"/>
  </documentManagement>
</p:properties>
</file>

<file path=customXml/itemProps1.xml><?xml version="1.0" encoding="utf-8"?>
<ds:datastoreItem xmlns:ds="http://schemas.openxmlformats.org/officeDocument/2006/customXml" ds:itemID="{332D1E2B-368E-4125-BD37-D5CF8E6BC8EB}"/>
</file>

<file path=customXml/itemProps2.xml><?xml version="1.0" encoding="utf-8"?>
<ds:datastoreItem xmlns:ds="http://schemas.openxmlformats.org/officeDocument/2006/customXml" ds:itemID="{D885DF37-F133-4169-B4FF-94765A7A5BD8}"/>
</file>

<file path=customXml/itemProps3.xml><?xml version="1.0" encoding="utf-8"?>
<ds:datastoreItem xmlns:ds="http://schemas.openxmlformats.org/officeDocument/2006/customXml" ds:itemID="{FE9CBBD6-CC3D-4CEF-ABDB-7038AF1B0C38}"/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374</Words>
  <Application>Microsoft Office PowerPoint</Application>
  <PresentationFormat>Custom</PresentationFormat>
  <Paragraphs>56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Gotham</vt:lpstr>
      <vt:lpstr>Gotham Bold</vt:lpstr>
      <vt:lpstr>Inter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Mass X-Ray Binaries: Stars That Sculpt The Universe</dc:title>
  <cp:lastModifiedBy>Busini, Francesco</cp:lastModifiedBy>
  <cp:revision>140</cp:revision>
  <dcterms:created xsi:type="dcterms:W3CDTF">2006-08-16T00:00:00Z</dcterms:created>
  <dcterms:modified xsi:type="dcterms:W3CDTF">2025-04-04T21:38:27Z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0x010100815E158B290FB04C85E3A58298661110</vt:lpwstr>
  </property>
</Properties>
</file>